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393" r:id="rId2"/>
    <p:sldId id="408" r:id="rId3"/>
    <p:sldId id="257" r:id="rId4"/>
    <p:sldId id="392" r:id="rId5"/>
    <p:sldId id="394" r:id="rId6"/>
    <p:sldId id="259" r:id="rId7"/>
    <p:sldId id="260" r:id="rId8"/>
    <p:sldId id="404" r:id="rId9"/>
    <p:sldId id="395" r:id="rId10"/>
    <p:sldId id="39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405" r:id="rId19"/>
    <p:sldId id="391" r:id="rId20"/>
    <p:sldId id="396" r:id="rId21"/>
    <p:sldId id="397" r:id="rId22"/>
    <p:sldId id="272" r:id="rId23"/>
    <p:sldId id="398" r:id="rId24"/>
    <p:sldId id="275" r:id="rId25"/>
    <p:sldId id="276" r:id="rId26"/>
    <p:sldId id="399" r:id="rId27"/>
    <p:sldId id="400" r:id="rId28"/>
    <p:sldId id="279" r:id="rId29"/>
    <p:sldId id="280" r:id="rId30"/>
    <p:sldId id="282" r:id="rId31"/>
    <p:sldId id="284" r:id="rId32"/>
    <p:sldId id="401" r:id="rId33"/>
    <p:sldId id="285" r:id="rId34"/>
    <p:sldId id="286" r:id="rId35"/>
    <p:sldId id="287" r:id="rId36"/>
    <p:sldId id="288" r:id="rId37"/>
    <p:sldId id="289" r:id="rId38"/>
    <p:sldId id="290" r:id="rId39"/>
    <p:sldId id="293" r:id="rId40"/>
    <p:sldId id="294" r:id="rId41"/>
    <p:sldId id="403" r:id="rId42"/>
    <p:sldId id="402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40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FF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3436" autoAdjust="0"/>
  </p:normalViewPr>
  <p:slideViewPr>
    <p:cSldViewPr snapToGrid="0">
      <p:cViewPr>
        <p:scale>
          <a:sx n="66" d="100"/>
          <a:sy n="66" d="100"/>
        </p:scale>
        <p:origin x="1368" y="-45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46B7D-AAF8-409E-87F9-B42FDEA50592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7033E-06FC-4838-8E5C-7EE000B8B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52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신경망 첫걸음입니다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파트로 구성되어 있습니다</a:t>
            </a:r>
            <a:endParaRPr lang="en-US" altLang="ko-KR" dirty="0" smtClean="0"/>
          </a:p>
          <a:p>
            <a:r>
              <a:rPr lang="en-US" altLang="ko-KR" dirty="0" smtClean="0"/>
              <a:t>Part1</a:t>
            </a:r>
            <a:r>
              <a:rPr lang="ko-KR" altLang="en-US" dirty="0" smtClean="0"/>
              <a:t>은 신경망의 중요한 개념들을 다루므로 꼼꼼히 공부해야 합니다</a:t>
            </a:r>
            <a:endParaRPr lang="en-US" altLang="ko-KR" dirty="0" smtClean="0"/>
          </a:p>
          <a:p>
            <a:r>
              <a:rPr lang="en-US" altLang="ko-KR" dirty="0" smtClean="0"/>
              <a:t>Part2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파이썬으로</a:t>
            </a:r>
            <a:r>
              <a:rPr lang="ko-KR" altLang="en-US" dirty="0" smtClean="0"/>
              <a:t> 직접 신경망을 </a:t>
            </a:r>
            <a:r>
              <a:rPr lang="ko-KR" altLang="en-US" dirty="0" err="1" smtClean="0"/>
              <a:t>하드코딩해</a:t>
            </a:r>
            <a:r>
              <a:rPr lang="ko-KR" altLang="en-US" dirty="0" smtClean="0"/>
              <a:t> 봅니다</a:t>
            </a:r>
            <a:endParaRPr lang="en-US" altLang="ko-KR" dirty="0" smtClean="0"/>
          </a:p>
          <a:p>
            <a:r>
              <a:rPr lang="en-US" altLang="ko-KR" dirty="0" smtClean="0"/>
              <a:t>Part3</a:t>
            </a:r>
            <a:r>
              <a:rPr lang="ko-KR" altLang="en-US" dirty="0" smtClean="0"/>
              <a:t>에서는</a:t>
            </a:r>
            <a:r>
              <a:rPr lang="en-US" altLang="ko-KR" dirty="0" smtClean="0"/>
              <a:t> </a:t>
            </a:r>
            <a:r>
              <a:rPr lang="ko-KR" altLang="en-US" baseline="0" dirty="0" smtClean="0"/>
              <a:t>나만의 </a:t>
            </a:r>
            <a:r>
              <a:rPr lang="ko-KR" altLang="en-US" baseline="0" dirty="0" err="1" smtClean="0"/>
              <a:t>손글씨를</a:t>
            </a:r>
            <a:r>
              <a:rPr lang="ko-KR" altLang="en-US" baseline="0" dirty="0" smtClean="0"/>
              <a:t> 내가 만든 신경망에 </a:t>
            </a:r>
            <a:r>
              <a:rPr lang="ko-KR" altLang="en-US" baseline="0" dirty="0" smtClean="0"/>
              <a:t>적용해서 성능을 알아봅니다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033E-06FC-4838-8E5C-7EE000B8B50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4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상수 </a:t>
            </a:r>
            <a:r>
              <a:rPr lang="en-US" altLang="ko-KR" dirty="0" smtClean="0"/>
              <a:t>c</a:t>
            </a:r>
            <a:r>
              <a:rPr lang="ko-KR" altLang="en-US" dirty="0" smtClean="0"/>
              <a:t>값으로 </a:t>
            </a:r>
            <a:r>
              <a:rPr lang="en-US" altLang="ko-KR" dirty="0" smtClean="0"/>
              <a:t>0.7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대입했더니 너무 </a:t>
            </a:r>
            <a:r>
              <a:rPr lang="ko-KR" altLang="en-US" dirty="0"/>
              <a:t>많이 간 나머지 실제 값을 지나쳐 </a:t>
            </a:r>
            <a:r>
              <a:rPr lang="ko-KR" altLang="en-US" dirty="0" smtClean="0"/>
              <a:t>오버슈팅</a:t>
            </a:r>
            <a:r>
              <a:rPr lang="en-US" altLang="ko-KR" dirty="0" smtClean="0"/>
              <a:t>(overshooting)</a:t>
            </a:r>
            <a:r>
              <a:rPr lang="ko-KR" altLang="en-US" dirty="0" smtClean="0"/>
              <a:t>이 </a:t>
            </a:r>
            <a:r>
              <a:rPr lang="ko-KR" altLang="en-US" dirty="0"/>
              <a:t>발생했습니다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오차가 음수라는 것은 계산 값이 실제 값보다 크다는 것을 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00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우리는 직전 시도를 거울삼아 </a:t>
            </a:r>
            <a:r>
              <a:rPr lang="en-US" altLang="ko-KR" dirty="0"/>
              <a:t>c</a:t>
            </a:r>
            <a:r>
              <a:rPr lang="ko-KR" altLang="en-US" dirty="0"/>
              <a:t>값을 조금씩 조정해 나가는 법을 배우게 </a:t>
            </a:r>
            <a:r>
              <a:rPr lang="ko-KR" altLang="en-US" dirty="0" smtClean="0"/>
              <a:t>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지금까지 한 과정은 사실 인공 신경망을 학습시키는 핵심 과정입니다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학습이라는 </a:t>
            </a:r>
            <a:r>
              <a:rPr lang="ko-KR" altLang="en-US" dirty="0"/>
              <a:t>과정을 통해 인공 신경망은 점점 더 정답에 가까운 답을 낼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접근 방식은 우리가 지금까지 학교에서 배운 수학에서의 접근 방법과는 매우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상수 </a:t>
            </a:r>
            <a:r>
              <a:rPr lang="en-US" altLang="ko-KR" dirty="0"/>
              <a:t>c</a:t>
            </a:r>
            <a:r>
              <a:rPr lang="ko-KR" altLang="en-US" dirty="0"/>
              <a:t>값으로 임의의 값을 넣어보고 오차를 구함으로써 이를 개선해 나가는 식으로 시행착오를 거치는 접근 방법을 이용했습니다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이 </a:t>
            </a:r>
            <a:r>
              <a:rPr lang="ko-KR" altLang="en-US" dirty="0"/>
              <a:t>과정을 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(iteration)</a:t>
            </a:r>
            <a:r>
              <a:rPr lang="ko-KR" altLang="en-US" dirty="0" smtClean="0"/>
              <a:t>이라고 </a:t>
            </a:r>
            <a:r>
              <a:rPr lang="ko-KR" altLang="en-US" dirty="0"/>
              <a:t>하는데 여러 번 반복해서 결과 값을 조금씩 개선해 나간다는 의미입니다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67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앞서 본 간단한 </a:t>
            </a:r>
            <a:r>
              <a:rPr lang="ko-KR" altLang="en-US" dirty="0" err="1" smtClean="0"/>
              <a:t>예측자와</a:t>
            </a:r>
            <a:r>
              <a:rPr lang="ko-KR" altLang="en-US" dirty="0" smtClean="0"/>
              <a:t> 지금부터 볼 간단한 </a:t>
            </a:r>
            <a:r>
              <a:rPr lang="ko-KR" altLang="en-US" dirty="0" err="1" smtClean="0"/>
              <a:t>분류자는</a:t>
            </a:r>
            <a:r>
              <a:rPr lang="ko-KR" altLang="en-US" dirty="0" smtClean="0"/>
              <a:t> 그다지 다르지 않습니다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앞마당의 곤충을 분류해 보는 간단한 </a:t>
            </a:r>
            <a:r>
              <a:rPr lang="ko-KR" altLang="en-US" dirty="0" err="1" smtClean="0"/>
              <a:t>분류자를</a:t>
            </a:r>
            <a:r>
              <a:rPr lang="ko-KR" altLang="en-US" dirty="0" smtClean="0"/>
              <a:t> 만들어 보겠습니다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오른쪽 </a:t>
            </a:r>
            <a:r>
              <a:rPr lang="ko-KR" altLang="en-US" dirty="0" smtClean="0"/>
              <a:t>그림의 직선이 애벌레와 무당벌레를 전혀 분류하지 못합니다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033E-06FC-4838-8E5C-7EE000B8B50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46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왼쪽 그림의 직선이 애벌레와 무당벌레를 전혀 분류하지 못합니다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이번에도 뭔가 잘못된 것 같습니다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오른쪽 </a:t>
            </a:r>
            <a:r>
              <a:rPr lang="ko-KR" altLang="en-US" dirty="0" smtClean="0"/>
              <a:t>그림의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직선은 애벌레와 무당벌레를 깔끔하게 분리해 줍니다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033E-06FC-4838-8E5C-7EE000B8B50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678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미지의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곤충 한 마리를 발견하고 이 곤충의 폭과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길이의 측정을 이미 마쳤다면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직선을 그대로 이용해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미지의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곤충이 애벌레인지 무당벌레인지 분류해볼 수 있습니다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65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선형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분류자를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학습시켜서 애벌레와 무당벌레를 잘 분류할 수 있게 만들어 봅시다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 문제는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개의 그룹을 분리하는 직선의 기울기를 어떻게 결정하느냐 하는 단순한 문제로 귀결됩니다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033E-06FC-4838-8E5C-7EE000B8B50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22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예제 데이터들은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곤충들의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값을 의미합니다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이처럼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또는 분류자에게 실제 값을 알려주는 역할을 수행하는 예제 데이터를 학습 데이터 라고 부릅니다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790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</a:t>
            </a:r>
            <a:r>
              <a:rPr lang="ko-KR" altLang="en-US" dirty="0" smtClean="0"/>
              <a:t>데이터를 학습시켜 보겠습니다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폭은 </a:t>
            </a:r>
            <a:r>
              <a:rPr lang="en-US" altLang="ko-KR" dirty="0"/>
              <a:t>3.0 </a:t>
            </a:r>
            <a:r>
              <a:rPr lang="ko-KR" altLang="en-US" dirty="0"/>
              <a:t>길이는 </a:t>
            </a:r>
            <a:r>
              <a:rPr lang="en-US" altLang="ko-KR" dirty="0"/>
              <a:t>1.0</a:t>
            </a:r>
            <a:r>
              <a:rPr lang="ko-KR" altLang="en-US" dirty="0"/>
              <a:t>인 무당벌레입니다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/>
              <a:t>학습 데이터를 우리의 함수 </a:t>
            </a:r>
            <a:r>
              <a:rPr lang="en-US" altLang="ko-KR" dirty="0"/>
              <a:t>y=Ax</a:t>
            </a:r>
            <a:r>
              <a:rPr lang="ko-KR" altLang="en-US" dirty="0"/>
              <a:t>에 적용해 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0.25</a:t>
            </a:r>
            <a:r>
              <a:rPr lang="ko-KR" altLang="en-US" dirty="0"/>
              <a:t>로 가정한 이 함수에 의하면 폭 </a:t>
            </a:r>
            <a:r>
              <a:rPr lang="en-US" altLang="ko-KR" dirty="0"/>
              <a:t>3.0</a:t>
            </a:r>
            <a:r>
              <a:rPr lang="ko-KR" altLang="en-US" dirty="0"/>
              <a:t>을 가지는 벌레의 길이는 </a:t>
            </a:r>
            <a:r>
              <a:rPr lang="en-US" altLang="ko-KR" dirty="0"/>
              <a:t>0.75</a:t>
            </a:r>
            <a:r>
              <a:rPr lang="ko-KR" altLang="en-US" dirty="0"/>
              <a:t>로 예측됩니다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실제 </a:t>
            </a:r>
            <a:r>
              <a:rPr lang="ko-KR" altLang="en-US" dirty="0"/>
              <a:t>학습 데이터에 의하면 벌레의 길이는 </a:t>
            </a:r>
            <a:r>
              <a:rPr lang="en-US" altLang="ko-KR" dirty="0"/>
              <a:t>1</a:t>
            </a:r>
            <a:r>
              <a:rPr lang="ko-KR" altLang="en-US" dirty="0"/>
              <a:t>이어야 하므로 </a:t>
            </a:r>
            <a:r>
              <a:rPr lang="en-US" altLang="ko-KR" dirty="0"/>
              <a:t>A</a:t>
            </a:r>
            <a:r>
              <a:rPr lang="ko-KR" altLang="en-US" dirty="0"/>
              <a:t>는 너무 작은 수라는 것을 알 수 </a:t>
            </a:r>
            <a:r>
              <a:rPr lang="ko-KR" altLang="en-US" dirty="0" smtClean="0"/>
              <a:t>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</a:t>
            </a:r>
            <a:r>
              <a:rPr lang="en-US" altLang="ko-KR" dirty="0"/>
              <a:t> </a:t>
            </a:r>
            <a:r>
              <a:rPr lang="ko-KR" altLang="en-US" dirty="0"/>
              <a:t>말해 오차가 발생 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우리는 </a:t>
            </a:r>
            <a:r>
              <a:rPr lang="ko-KR" altLang="en-US" dirty="0"/>
              <a:t>이 오차를 활용해 매개변수 </a:t>
            </a:r>
            <a:r>
              <a:rPr lang="en-US" altLang="ko-KR" dirty="0"/>
              <a:t>A</a:t>
            </a:r>
            <a:r>
              <a:rPr lang="ko-KR" altLang="en-US" dirty="0"/>
              <a:t>의 값을 조정해 나갈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24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조정 하기에 앞서 일단 </a:t>
            </a:r>
            <a:r>
              <a:rPr lang="en-US" altLang="ko-KR" dirty="0"/>
              <a:t>y</a:t>
            </a:r>
            <a:r>
              <a:rPr lang="ko-KR" altLang="en-US" dirty="0"/>
              <a:t>가 어떤 값이 되어야 하는지 다시 한번 </a:t>
            </a:r>
            <a:r>
              <a:rPr lang="ko-KR" altLang="en-US" dirty="0" smtClean="0"/>
              <a:t>생각해 봅시다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일 때 </a:t>
            </a:r>
            <a:r>
              <a:rPr lang="en-US" altLang="ko-KR" dirty="0"/>
              <a:t>y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이라면 그 직선은 무당벌레가 위치한 지점 </a:t>
            </a:r>
            <a:r>
              <a:rPr lang="en-US" altLang="ko-KR" dirty="0"/>
              <a:t>(3.0, 1.0)</a:t>
            </a:r>
            <a:r>
              <a:rPr lang="ko-KR" altLang="en-US" dirty="0"/>
              <a:t>을 통과하게 될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이건 우리가 원하는 바가 아닙니다</a:t>
            </a:r>
            <a:r>
              <a:rPr lang="en-US" altLang="ko-KR" dirty="0"/>
              <a:t>. </a:t>
            </a:r>
            <a:r>
              <a:rPr lang="ko-KR" altLang="en-US" dirty="0"/>
              <a:t>우리는 직선이 이 지점 위쪽으로 지나가기를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여기에서 직선은 무당벌레와 애벌레 간의 분할선이 되기를 원하지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ko-KR" altLang="en-US" dirty="0"/>
              <a:t>직선처럼 무당벌레의 폭이 주어졌을 때 무당벌레의 길이를 예측하는 직선 이어서는 안됩니다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x = 3.0</a:t>
            </a:r>
            <a:r>
              <a:rPr lang="ko-KR" altLang="en-US" dirty="0"/>
              <a:t>일 때 </a:t>
            </a:r>
            <a:r>
              <a:rPr lang="en-US" altLang="ko-KR" dirty="0"/>
              <a:t>y = 1.1</a:t>
            </a:r>
            <a:r>
              <a:rPr lang="ko-KR" altLang="en-US" dirty="0"/>
              <a:t>이 되는 것을 목표로 삼아보겠습니다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물론 </a:t>
            </a:r>
            <a:r>
              <a:rPr lang="en-US" altLang="ko-KR" dirty="0"/>
              <a:t>y</a:t>
            </a:r>
            <a:r>
              <a:rPr lang="ko-KR" altLang="en-US" dirty="0"/>
              <a:t>의 값으로 </a:t>
            </a:r>
            <a:r>
              <a:rPr lang="en-US" altLang="ko-KR" dirty="0"/>
              <a:t>1.2</a:t>
            </a:r>
            <a:r>
              <a:rPr lang="ko-KR" altLang="en-US" dirty="0"/>
              <a:t>나 </a:t>
            </a:r>
            <a:r>
              <a:rPr lang="en-US" altLang="ko-KR" dirty="0"/>
              <a:t>1.3</a:t>
            </a:r>
            <a:r>
              <a:rPr lang="ko-KR" altLang="en-US" dirty="0"/>
              <a:t>을 선택해도 무방합니다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하지만 </a:t>
            </a:r>
            <a:r>
              <a:rPr lang="en-US" altLang="ko-KR" dirty="0"/>
              <a:t>10</a:t>
            </a:r>
            <a:r>
              <a:rPr lang="ko-KR" altLang="en-US" dirty="0"/>
              <a:t>이나 </a:t>
            </a:r>
            <a:r>
              <a:rPr lang="en-US" altLang="ko-KR" dirty="0"/>
              <a:t>100</a:t>
            </a:r>
            <a:r>
              <a:rPr lang="ko-KR" altLang="en-US" dirty="0"/>
              <a:t>처럼 큰 값을 선택하면 직선은 무당벌레뿐만 아니라 애벌레 위쪽으로 그어질 테니 분할 선으로는 전혀 </a:t>
            </a:r>
            <a:r>
              <a:rPr lang="ko-KR" altLang="en-US" dirty="0" smtClean="0"/>
              <a:t>쓸모 없는 </a:t>
            </a:r>
            <a:r>
              <a:rPr lang="ko-KR" altLang="en-US" dirty="0"/>
              <a:t>결과가 나올 것 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y </a:t>
            </a:r>
            <a:r>
              <a:rPr lang="ko-KR" altLang="en-US" dirty="0"/>
              <a:t>값의 목표를 </a:t>
            </a:r>
            <a:r>
              <a:rPr lang="en-US" altLang="ko-KR" dirty="0"/>
              <a:t>1.1</a:t>
            </a:r>
            <a:r>
              <a:rPr lang="ko-KR" altLang="en-US" dirty="0"/>
              <a:t>이라고 하면 오차 </a:t>
            </a:r>
            <a:r>
              <a:rPr lang="en-US" altLang="ko-KR" dirty="0"/>
              <a:t>E</a:t>
            </a:r>
            <a:r>
              <a:rPr lang="ko-KR" altLang="en-US" dirty="0"/>
              <a:t>는 </a:t>
            </a:r>
            <a:r>
              <a:rPr lang="en-US" altLang="ko-KR" dirty="0" smtClean="0"/>
              <a:t>1.1 – 0.75 = 0.35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99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이 분류자에 대한 </a:t>
                </a:r>
                <a:r>
                  <a:rPr lang="ko-KR" altLang="en-US" dirty="0" err="1"/>
                  <a:t>선형함수로부터</a:t>
                </a:r>
                <a:r>
                  <a:rPr lang="ko-KR" altLang="en-US" dirty="0"/>
                  <a:t> 시작해보겠습니다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A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초기 값을 임의로 정해주면 우리는 잘못된 </a:t>
                </a:r>
                <a:r>
                  <a:rPr lang="en-US" altLang="ko-KR" dirty="0"/>
                  <a:t>y</a:t>
                </a:r>
                <a:r>
                  <a:rPr lang="ko-KR" altLang="en-US" dirty="0"/>
                  <a:t>값을 얻게 됩니다</a:t>
                </a:r>
                <a:r>
                  <a:rPr lang="en-US" altLang="ko-KR" dirty="0"/>
                  <a:t>. </a:t>
                </a:r>
                <a:endParaRPr lang="en-US" altLang="ko-KR" dirty="0" smtClean="0"/>
              </a:p>
              <a:p>
                <a:r>
                  <a:rPr lang="ko-KR" altLang="en-US" dirty="0" smtClean="0"/>
                  <a:t>목표 </a:t>
                </a:r>
                <a:r>
                  <a:rPr lang="ko-KR" altLang="en-US" dirty="0"/>
                  <a:t>값을 </a:t>
                </a:r>
                <a:r>
                  <a:rPr lang="en-US" altLang="ko-KR" dirty="0"/>
                  <a:t>t</a:t>
                </a:r>
                <a:r>
                  <a:rPr lang="ko-KR" altLang="en-US" dirty="0"/>
                  <a:t>라고 </a:t>
                </a:r>
                <a:r>
                  <a:rPr lang="ko-KR" altLang="en-US" dirty="0" smtClean="0"/>
                  <a:t>표기 하겠습니다</a:t>
                </a:r>
                <a:r>
                  <a:rPr lang="en-US" altLang="ko-KR" dirty="0"/>
                  <a:t>. </a:t>
                </a:r>
                <a:endParaRPr lang="en-US" altLang="ko-KR" dirty="0" smtClean="0"/>
              </a:p>
              <a:p>
                <a:r>
                  <a:rPr lang="en-US" altLang="ko-KR" dirty="0" smtClean="0"/>
                  <a:t>T</a:t>
                </a:r>
                <a:r>
                  <a:rPr lang="ko-KR" altLang="en-US" dirty="0"/>
                  <a:t>를 얻기 위해 </a:t>
                </a:r>
                <a:r>
                  <a:rPr lang="ko-KR" altLang="en-US" dirty="0" smtClean="0"/>
                  <a:t>우리는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를 조금씩 </a:t>
                </a:r>
                <a:r>
                  <a:rPr lang="ko-KR" altLang="en-US" dirty="0" err="1"/>
                  <a:t>조정해나가야</a:t>
                </a:r>
                <a:r>
                  <a:rPr lang="ko-KR" altLang="en-US" dirty="0"/>
                  <a:t> 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수학자들은</a:t>
                </a:r>
                <a:r>
                  <a:rPr lang="en-US" altLang="ko-KR" dirty="0"/>
                  <a:t> ‘</a:t>
                </a:r>
                <a:r>
                  <a:rPr lang="ko-KR" altLang="en-US" dirty="0"/>
                  <a:t>작은 </a:t>
                </a:r>
                <a:r>
                  <a:rPr lang="ko-KR" altLang="en-US" dirty="0" smtClean="0"/>
                  <a:t>변화</a:t>
                </a:r>
                <a:r>
                  <a:rPr lang="en-US" altLang="ko-KR" dirty="0" smtClean="0"/>
                  <a:t>’</a:t>
                </a:r>
                <a:r>
                  <a:rPr lang="ko-KR" altLang="en-US" dirty="0" smtClean="0"/>
                  <a:t>를 </a:t>
                </a:r>
                <a:r>
                  <a:rPr lang="ko-KR" altLang="en-US" dirty="0" smtClean="0"/>
                  <a:t>나타낼 때 </a:t>
                </a:r>
                <a:r>
                  <a:rPr lang="ko-KR" altLang="en-US" dirty="0"/>
                  <a:t>델</a:t>
                </a:r>
                <a14:m>
                  <m:oMath xmlns:m="http://schemas.openxmlformats.org/officeDocument/2006/math">
                    <m:r>
                      <a:rPr lang="ko-KR" alt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타</m:t>
                    </m:r>
                    <m:d>
                      <m:d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</m:e>
                    </m:d>
                  </m:oMath>
                </a14:m>
                <a:r>
                  <a:rPr lang="ko-KR" altLang="en-US" dirty="0"/>
                  <a:t>라는 기호를 사용합니다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이 분류자에 대한 </a:t>
                </a:r>
                <a:r>
                  <a:rPr lang="ko-KR" altLang="en-US" dirty="0" err="1"/>
                  <a:t>선형함수로부터</a:t>
                </a:r>
                <a:r>
                  <a:rPr lang="ko-KR" altLang="en-US" dirty="0"/>
                  <a:t> 시작해보겠습니다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A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초기 값을 임의로 정해주면 우리는 잘못된 </a:t>
                </a:r>
                <a:r>
                  <a:rPr lang="en-US" altLang="ko-KR" dirty="0"/>
                  <a:t>y</a:t>
                </a:r>
                <a:r>
                  <a:rPr lang="ko-KR" altLang="en-US" dirty="0"/>
                  <a:t>값을 얻게 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목표 값을 </a:t>
                </a:r>
                <a:r>
                  <a:rPr lang="en-US" altLang="ko-KR" dirty="0"/>
                  <a:t>t</a:t>
                </a:r>
                <a:r>
                  <a:rPr lang="ko-KR" altLang="en-US" dirty="0"/>
                  <a:t>라고 표기하겠습니다</a:t>
                </a:r>
                <a:r>
                  <a:rPr lang="en-US" altLang="ko-KR" dirty="0"/>
                  <a:t>. T</a:t>
                </a:r>
                <a:r>
                  <a:rPr lang="ko-KR" altLang="en-US" dirty="0"/>
                  <a:t>를 얻기 위해 우리는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를 조금씩 </a:t>
                </a:r>
                <a:r>
                  <a:rPr lang="ko-KR" altLang="en-US" dirty="0" err="1"/>
                  <a:t>조정해나가야</a:t>
                </a:r>
                <a:r>
                  <a:rPr lang="ko-KR" altLang="en-US" dirty="0"/>
                  <a:t> 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수학자들은</a:t>
                </a:r>
                <a:r>
                  <a:rPr lang="en-US" altLang="ko-KR" dirty="0"/>
                  <a:t> ‘</a:t>
                </a:r>
                <a:r>
                  <a:rPr lang="ko-KR" altLang="en-US" dirty="0"/>
                  <a:t>작은 </a:t>
                </a:r>
                <a:r>
                  <a:rPr lang="ko-KR" altLang="en-US" dirty="0" err="1"/>
                  <a:t>변화＇를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나타낼때</a:t>
                </a:r>
                <a:r>
                  <a:rPr lang="ko-KR" altLang="en-US" dirty="0"/>
                  <a:t> 델</a:t>
                </a:r>
                <a:r>
                  <a:rPr lang="ko-KR" altLang="en-US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타</a:t>
                </a:r>
                <a:r>
                  <a:rPr lang="en-US" altLang="ko-KR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(∆)</a:t>
                </a:r>
                <a:r>
                  <a:rPr lang="ko-KR" altLang="en-US" dirty="0"/>
                  <a:t>라는 기호를 사용합니다</a:t>
                </a:r>
                <a:r>
                  <a:rPr lang="en-US" altLang="ko-KR" dirty="0"/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80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신경망을 이용하는 </a:t>
            </a:r>
            <a:r>
              <a:rPr lang="ko-KR" altLang="en-US" dirty="0" err="1" smtClean="0"/>
              <a:t>딥러닝은</a:t>
            </a:r>
            <a:r>
              <a:rPr lang="ko-KR" altLang="en-US" dirty="0" smtClean="0"/>
              <a:t> 인공지능의 핵심이죠</a:t>
            </a:r>
            <a:endParaRPr lang="en-US" altLang="ko-KR" dirty="0" smtClean="0"/>
          </a:p>
          <a:p>
            <a:r>
              <a:rPr lang="ko-KR" altLang="en-US" dirty="0" smtClean="0"/>
              <a:t>인공지능의 </a:t>
            </a:r>
            <a:r>
              <a:rPr lang="ko-KR" altLang="en-US" dirty="0" smtClean="0"/>
              <a:t>역사는 </a:t>
            </a:r>
            <a:r>
              <a:rPr lang="en-US" altLang="ko-KR" dirty="0" smtClean="0"/>
              <a:t>70</a:t>
            </a:r>
            <a:r>
              <a:rPr lang="ko-KR" altLang="en-US" dirty="0" err="1" smtClean="0"/>
              <a:t>년전</a:t>
            </a:r>
            <a:r>
              <a:rPr lang="ko-KR" altLang="en-US" dirty="0" smtClean="0"/>
              <a:t> </a:t>
            </a:r>
            <a:r>
              <a:rPr lang="en-US" altLang="ko-KR" dirty="0" smtClean="0"/>
              <a:t>1950</a:t>
            </a:r>
            <a:r>
              <a:rPr lang="ko-KR" altLang="en-US" dirty="0" smtClean="0"/>
              <a:t>년대로 거슬러 </a:t>
            </a:r>
            <a:r>
              <a:rPr lang="ko-KR" altLang="en-US" dirty="0" smtClean="0"/>
              <a:t>올라갑니다 </a:t>
            </a:r>
            <a:endParaRPr lang="en-US" altLang="ko-KR" dirty="0" smtClean="0"/>
          </a:p>
          <a:p>
            <a:r>
              <a:rPr lang="ko-KR" altLang="en-US" dirty="0" smtClean="0"/>
              <a:t>신경망의 효시인 </a:t>
            </a:r>
            <a:r>
              <a:rPr lang="ko-KR" altLang="en-US" dirty="0" err="1" smtClean="0"/>
              <a:t>페셉트론은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1960</a:t>
            </a:r>
            <a:r>
              <a:rPr lang="ko-KR" altLang="en-US" dirty="0" smtClean="0"/>
              <a:t>년대에 발표되었습니다</a:t>
            </a:r>
            <a:endParaRPr lang="en-US" altLang="ko-KR" dirty="0" smtClean="0"/>
          </a:p>
          <a:p>
            <a:r>
              <a:rPr lang="ko-KR" altLang="en-US" dirty="0" smtClean="0"/>
              <a:t>그러나 </a:t>
            </a:r>
            <a:r>
              <a:rPr lang="en-US" altLang="ko-KR" dirty="0" smtClean="0"/>
              <a:t>XOR</a:t>
            </a:r>
            <a:r>
              <a:rPr lang="ko-KR" altLang="en-US" baseline="0" dirty="0" smtClean="0"/>
              <a:t> 문제를 해결하지 못하는 문제 등으로 </a:t>
            </a:r>
            <a:r>
              <a:rPr lang="ko-KR" altLang="en-US" dirty="0" smtClean="0"/>
              <a:t>암흑기를 맞이하다가</a:t>
            </a:r>
            <a:endParaRPr lang="en-US" altLang="ko-KR" dirty="0" smtClean="0"/>
          </a:p>
          <a:p>
            <a:r>
              <a:rPr lang="en-US" altLang="ko-KR" dirty="0" smtClean="0"/>
              <a:t>1982</a:t>
            </a:r>
            <a:r>
              <a:rPr lang="ko-KR" altLang="en-US" dirty="0" smtClean="0"/>
              <a:t>년에 다층 </a:t>
            </a:r>
            <a:r>
              <a:rPr lang="ko-KR" altLang="en-US" dirty="0" err="1" smtClean="0"/>
              <a:t>퍼셉트론</a:t>
            </a:r>
            <a:r>
              <a:rPr lang="ko-KR" altLang="en-US" baseline="0" dirty="0" smtClean="0"/>
              <a:t> 개념과</a:t>
            </a:r>
            <a:endParaRPr lang="en-US" altLang="ko-KR" baseline="0" dirty="0" smtClean="0"/>
          </a:p>
          <a:p>
            <a:r>
              <a:rPr lang="en-US" altLang="ko-KR" baseline="0" dirty="0" smtClean="0"/>
              <a:t>1985</a:t>
            </a:r>
            <a:r>
              <a:rPr lang="ko-KR" altLang="en-US" baseline="0" dirty="0" smtClean="0"/>
              <a:t>년 </a:t>
            </a:r>
            <a:r>
              <a:rPr lang="ko-KR" altLang="en-US" baseline="0" dirty="0" err="1" smtClean="0"/>
              <a:t>역전파</a:t>
            </a:r>
            <a:r>
              <a:rPr lang="ko-KR" altLang="en-US" baseline="0" dirty="0" smtClean="0"/>
              <a:t> 이론이 발표되면서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다시 부활합니다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인공지능 역사에서 기억해야 할 만한 인물로</a:t>
            </a:r>
            <a:endParaRPr lang="en-US" altLang="ko-KR" baseline="0" dirty="0" smtClean="0"/>
          </a:p>
          <a:p>
            <a:r>
              <a:rPr lang="en-US" altLang="ko-KR" baseline="0" dirty="0" smtClean="0"/>
              <a:t>2018</a:t>
            </a:r>
            <a:r>
              <a:rPr lang="ko-KR" altLang="en-US" baseline="0" dirty="0" smtClean="0"/>
              <a:t>년 컴퓨터과학의 노벨상인 </a:t>
            </a:r>
            <a:r>
              <a:rPr lang="ko-KR" altLang="en-US" baseline="0" dirty="0" err="1" smtClean="0"/>
              <a:t>튜링상을</a:t>
            </a:r>
            <a:r>
              <a:rPr lang="ko-KR" altLang="en-US" baseline="0" dirty="0" smtClean="0"/>
              <a:t> 수상한 얀 </a:t>
            </a:r>
            <a:r>
              <a:rPr lang="ko-KR" altLang="en-US" baseline="0" dirty="0" err="1" smtClean="0"/>
              <a:t>르쿤</a:t>
            </a:r>
            <a:r>
              <a:rPr lang="ko-KR" altLang="en-US" baseline="0" dirty="0" smtClean="0"/>
              <a:t> 교수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제프리</a:t>
            </a:r>
            <a:r>
              <a:rPr lang="ko-KR" altLang="en-US" baseline="0" dirty="0" smtClean="0"/>
              <a:t> 힌튼 교수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조슈아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벤지오</a:t>
            </a:r>
            <a:r>
              <a:rPr lang="ko-KR" altLang="en-US" baseline="0" dirty="0" smtClean="0"/>
              <a:t> 교수를 </a:t>
            </a:r>
            <a:r>
              <a:rPr lang="ko-KR" altLang="en-US" baseline="0" dirty="0" smtClean="0"/>
              <a:t>들 수 있습니다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Godfathers of AI”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“Godfathers of Deep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불리는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세 사람은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AT&amp;T Bell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함께 일하면서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딥러닝이라는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단어를 만들어 냈다고 합니다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얀 </a:t>
            </a:r>
            <a:r>
              <a:rPr lang="ko-KR" altLang="en-US" baseline="0" dirty="0" err="1" smtClean="0"/>
              <a:t>르쿤</a:t>
            </a:r>
            <a:r>
              <a:rPr lang="ko-KR" altLang="en-US" baseline="0" dirty="0" smtClean="0"/>
              <a:t> 교수는 </a:t>
            </a:r>
            <a:r>
              <a:rPr lang="en-US" altLang="ko-KR" baseline="0" dirty="0" smtClean="0"/>
              <a:t>NYU </a:t>
            </a:r>
            <a:r>
              <a:rPr lang="ko-KR" altLang="en-US" baseline="0" dirty="0" smtClean="0"/>
              <a:t>교수이자 페이스북 </a:t>
            </a:r>
            <a:r>
              <a:rPr lang="ko-KR" altLang="en-US" baseline="0" dirty="0" smtClean="0"/>
              <a:t>부사장으로</a:t>
            </a:r>
            <a:endParaRPr lang="en-US" altLang="ko-KR" baseline="0" dirty="0" smtClean="0"/>
          </a:p>
          <a:p>
            <a:r>
              <a:rPr lang="en-US" altLang="ko-KR" baseline="0" dirty="0" smtClean="0"/>
              <a:t>1989</a:t>
            </a:r>
            <a:r>
              <a:rPr lang="ko-KR" altLang="en-US" baseline="0" dirty="0" smtClean="0"/>
              <a:t>년 </a:t>
            </a:r>
            <a:r>
              <a:rPr lang="ko-KR" altLang="en-US" baseline="0" dirty="0" err="1" smtClean="0"/>
              <a:t>우편봉투에</a:t>
            </a:r>
            <a:r>
              <a:rPr lang="ko-KR" altLang="en-US" baseline="0" dirty="0" smtClean="0"/>
              <a:t> 쓰인 </a:t>
            </a:r>
            <a:r>
              <a:rPr lang="ko-KR" altLang="en-US" baseline="0" dirty="0" err="1" smtClean="0"/>
              <a:t>손글씨</a:t>
            </a:r>
            <a:r>
              <a:rPr lang="ko-KR" altLang="en-US" baseline="0" dirty="0" smtClean="0"/>
              <a:t> 숫자 인식을 위해 </a:t>
            </a:r>
            <a:r>
              <a:rPr lang="en-US" altLang="ko-KR" baseline="0" dirty="0" smtClean="0"/>
              <a:t>CNN </a:t>
            </a:r>
            <a:r>
              <a:rPr lang="ko-KR" altLang="en-US" baseline="0" dirty="0" smtClean="0"/>
              <a:t>개념을 처음 </a:t>
            </a:r>
            <a:r>
              <a:rPr lang="ko-KR" altLang="en-US" baseline="0" dirty="0" smtClean="0"/>
              <a:t>제안했는데요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smtClean="0"/>
              <a:t>때 </a:t>
            </a:r>
            <a:r>
              <a:rPr lang="en-US" altLang="ko-KR" baseline="0" dirty="0" smtClean="0"/>
              <a:t>MNIST </a:t>
            </a:r>
            <a:r>
              <a:rPr lang="ko-KR" altLang="en-US" baseline="0" dirty="0" smtClean="0"/>
              <a:t>데이터가 만들어 졌다고 합니다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제프리</a:t>
            </a:r>
            <a:r>
              <a:rPr lang="ko-KR" altLang="en-US" baseline="0" dirty="0" smtClean="0"/>
              <a:t> 힌튼 교수는 토론토 대학과 구글에 재직 중입니다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1970</a:t>
            </a:r>
            <a:r>
              <a:rPr lang="ko-KR" altLang="en-US" baseline="0" dirty="0" smtClean="0"/>
              <a:t>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Seppo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Linnainmaa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baseline="0" dirty="0" smtClean="0"/>
              <a:t>1974</a:t>
            </a:r>
            <a:r>
              <a:rPr lang="ko-KR" altLang="en-US" baseline="0" dirty="0" smtClean="0"/>
              <a:t>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Paul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Werbos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 제안되었던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자동미분과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baseline="0" dirty="0" err="1" smtClean="0"/>
              <a:t>역전파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개념을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다층신경망에 적용한 알고리즘을 제안하여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부활의 계기를 마련하였습니다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조슈아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벤지오</a:t>
            </a:r>
            <a:r>
              <a:rPr lang="ko-KR" altLang="en-US" baseline="0" dirty="0" smtClean="0"/>
              <a:t> 교수는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개념을 현실 비즈니스 응용에 적용하여 </a:t>
            </a:r>
            <a:r>
              <a:rPr lang="ko-KR" altLang="en-US" baseline="0" dirty="0" smtClean="0"/>
              <a:t>성공적인 </a:t>
            </a:r>
            <a:r>
              <a:rPr lang="ko-KR" altLang="en-US" baseline="0" dirty="0" smtClean="0"/>
              <a:t>결과를 </a:t>
            </a:r>
            <a:r>
              <a:rPr lang="ko-KR" altLang="en-US" baseline="0" dirty="0" smtClean="0"/>
              <a:t>보여주었습니다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또한 </a:t>
            </a:r>
            <a:r>
              <a:rPr lang="en-US" altLang="ko-KR" baseline="0" dirty="0" smtClean="0"/>
              <a:t>GAN</a:t>
            </a:r>
            <a:r>
              <a:rPr lang="ko-KR" altLang="en-US" baseline="0" dirty="0" smtClean="0"/>
              <a:t>을 만든 </a:t>
            </a:r>
            <a:r>
              <a:rPr lang="ko-KR" altLang="en-US" baseline="0" dirty="0" err="1" smtClean="0"/>
              <a:t>이안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굳펠로우와</a:t>
            </a:r>
            <a:r>
              <a:rPr lang="ko-KR" altLang="en-US" baseline="0" dirty="0" smtClean="0"/>
              <a:t> 함께 </a:t>
            </a:r>
            <a:r>
              <a:rPr lang="ko-KR" altLang="en-US" baseline="0" dirty="0" smtClean="0"/>
              <a:t>가장 인기 있는 책 중의 하나인 </a:t>
            </a:r>
            <a:r>
              <a:rPr lang="en-US" altLang="ko-KR" baseline="0" dirty="0" smtClean="0"/>
              <a:t>“Deep Leaning”</a:t>
            </a:r>
            <a:r>
              <a:rPr lang="ko-KR" altLang="en-US" baseline="0" dirty="0" smtClean="0"/>
              <a:t>을 집필한 것으로 </a:t>
            </a:r>
            <a:r>
              <a:rPr lang="ko-KR" altLang="en-US" baseline="0" dirty="0" smtClean="0"/>
              <a:t>유명합니다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033E-06FC-4838-8E5C-7EE000B8B5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366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오차 </a:t>
            </a:r>
            <a:r>
              <a:rPr lang="en-US" altLang="ko-KR" dirty="0"/>
              <a:t>E</a:t>
            </a:r>
            <a:r>
              <a:rPr lang="ko-KR" altLang="en-US" dirty="0"/>
              <a:t>는 목표 값과 실제 출력 </a:t>
            </a:r>
            <a:r>
              <a:rPr lang="ko-KR" altLang="en-US" dirty="0" smtClean="0"/>
              <a:t>값의 </a:t>
            </a:r>
            <a:r>
              <a:rPr lang="ko-KR" altLang="en-US" dirty="0"/>
              <a:t>차이라는 </a:t>
            </a:r>
            <a:r>
              <a:rPr lang="ko-KR" altLang="en-US" dirty="0" smtClean="0"/>
              <a:t>것을 </a:t>
            </a:r>
            <a:r>
              <a:rPr lang="ko-KR" altLang="en-US" dirty="0"/>
              <a:t>기억할 것입니다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다시 </a:t>
            </a:r>
            <a:r>
              <a:rPr lang="ko-KR" altLang="en-US" dirty="0"/>
              <a:t>말 해 </a:t>
            </a:r>
            <a:r>
              <a:rPr lang="en-US" altLang="ko-KR" dirty="0"/>
              <a:t>E = t </a:t>
            </a:r>
            <a:r>
              <a:rPr lang="en-US" altLang="ko-KR" dirty="0" smtClean="0"/>
              <a:t>– y </a:t>
            </a:r>
            <a:r>
              <a:rPr lang="ko-KR" altLang="en-US" dirty="0" smtClean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smtClean="0"/>
              <a:t>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target </a:t>
            </a:r>
            <a:r>
              <a:rPr lang="ko-KR" altLang="en-US" dirty="0" err="1" smtClean="0"/>
              <a:t>목표값이고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y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계산된 </a:t>
            </a:r>
            <a:r>
              <a:rPr lang="ko-KR" altLang="en-US" dirty="0" err="1" smtClean="0"/>
              <a:t>출력값</a:t>
            </a:r>
            <a:r>
              <a:rPr lang="ko-KR" altLang="en-US" dirty="0" smtClean="0"/>
              <a:t> 입니다</a:t>
            </a:r>
            <a:endParaRPr lang="en-US" altLang="ko-KR" dirty="0" smtClean="0"/>
          </a:p>
          <a:p>
            <a:r>
              <a:rPr lang="ko-KR" altLang="en-US" dirty="0" smtClean="0"/>
              <a:t>여기에서 </a:t>
            </a:r>
            <a:r>
              <a:rPr lang="ko-KR" altLang="en-US" dirty="0"/>
              <a:t>우리는 오차 </a:t>
            </a:r>
            <a:r>
              <a:rPr lang="en-US" altLang="ko-KR" dirty="0"/>
              <a:t>E</a:t>
            </a:r>
            <a:r>
              <a:rPr lang="ko-KR" altLang="en-US" dirty="0"/>
              <a:t>와 </a:t>
            </a:r>
            <a:r>
              <a:rPr lang="en-US" altLang="ko-KR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∆A</a:t>
            </a:r>
            <a:r>
              <a:rPr lang="ko-KR" alt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가 매우 간단한 관계에 있음을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Cambria Math" panose="02040503050406030204" pitchFamily="18" charset="0"/>
              </a:rPr>
              <a:t>이 공식 때문에 혼동될 수도 있으니</a:t>
            </a:r>
            <a:r>
              <a:rPr lang="en-US" altLang="ko-KR" sz="1200" dirty="0">
                <a:solidFill>
                  <a:schemeClr val="tx1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Cambria Math" panose="02040503050406030204" pitchFamily="18" charset="0"/>
              </a:rPr>
              <a:t>우리가 하고자 하는 바를 </a:t>
            </a:r>
            <a:r>
              <a:rPr lang="ko-KR" altLang="en-US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다시 </a:t>
            </a:r>
            <a:r>
              <a:rPr lang="ko-KR" altLang="en-US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페이지에 </a:t>
            </a:r>
            <a:r>
              <a:rPr lang="ko-KR" altLang="en-US" sz="1200" dirty="0">
                <a:solidFill>
                  <a:schemeClr val="tx1"/>
                </a:solidFill>
                <a:latin typeface="Cambria Math" panose="02040503050406030204" pitchFamily="18" charset="0"/>
              </a:rPr>
              <a:t>정리해 보겠습니다</a:t>
            </a:r>
            <a:r>
              <a:rPr lang="en-US" altLang="ko-KR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21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우리가 원하는 바는 분류를 더 잘할 수 있게끔 직선의 기울기 </a:t>
            </a:r>
            <a:r>
              <a:rPr lang="en-US" altLang="ko-KR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r>
              <a:rPr lang="ko-KR" altLang="en-US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를 개선하는 것입니다</a:t>
            </a:r>
            <a:r>
              <a:rPr lang="en-US" altLang="ko-KR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.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직선의 기울기는 오차 </a:t>
            </a:r>
            <a:r>
              <a:rPr lang="en-US" altLang="ko-KR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E</a:t>
            </a:r>
            <a:r>
              <a:rPr lang="ko-KR" altLang="en-US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값의 정보에 기초해 조정이 가능합니다</a:t>
            </a:r>
            <a:r>
              <a:rPr lang="en-US" altLang="ko-KR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.</a:t>
            </a:r>
          </a:p>
          <a:p>
            <a:r>
              <a:rPr lang="ko-KR" altLang="en-US" dirty="0" smtClean="0"/>
              <a:t>이를 위해 앞의 방정식을 </a:t>
            </a:r>
            <a:r>
              <a:rPr lang="en-US" altLang="ko-KR" sz="12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∆</a:t>
            </a:r>
            <a:r>
              <a:rPr lang="en-US" altLang="ko-KR" sz="12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ko-KR" altLang="en-US" sz="12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에 관해 다시 쓰면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Δ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= E / x</a:t>
            </a:r>
            <a:r>
              <a:rPr lang="ko-KR" altLang="en-US" sz="1200" kern="12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가 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이겁니다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이것이 우리가 찾던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마법식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오류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값에 기초해 기울기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Δ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씩 업데이트 하면서 최적의 기울기를 찾아갈 것입니다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지금부터 기울기를 </a:t>
            </a:r>
            <a:r>
              <a:rPr lang="ko-KR" altLang="en-US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업데이트 해보겠습니다</a:t>
            </a:r>
            <a:r>
              <a:rPr lang="en-US" altLang="ko-KR" sz="1200" dirty="0" smtClean="0">
                <a:solidFill>
                  <a:schemeClr val="tx1"/>
                </a:solidFill>
                <a:latin typeface="Cambria Math" panose="020405030504060302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956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오차는</a:t>
            </a:r>
            <a:r>
              <a:rPr lang="en-US" altLang="ko-KR" dirty="0"/>
              <a:t> 0.35</a:t>
            </a:r>
            <a:r>
              <a:rPr lang="ko-KR" altLang="en-US" dirty="0"/>
              <a:t>이고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en-US" altLang="ko-KR" dirty="0"/>
              <a:t>3.0</a:t>
            </a:r>
            <a:r>
              <a:rPr lang="ko-KR" altLang="en-US" dirty="0"/>
              <a:t>이므로 </a:t>
            </a:r>
            <a:r>
              <a:rPr lang="ko-KR" altLang="en-US" dirty="0">
                <a:latin typeface="Cambria Math" panose="02040503050406030204" pitchFamily="18" charset="0"/>
              </a:rPr>
              <a:t>∆</a:t>
            </a:r>
            <a:r>
              <a:rPr lang="en-US" altLang="ko-KR" dirty="0" smtClean="0">
                <a:latin typeface="Cambria Math" panose="02040503050406030204" pitchFamily="18" charset="0"/>
              </a:rPr>
              <a:t>A</a:t>
            </a:r>
            <a:r>
              <a:rPr lang="ko-KR" altLang="en-US" dirty="0" smtClean="0">
                <a:latin typeface="Cambria Math" panose="02040503050406030204" pitchFamily="18" charset="0"/>
              </a:rPr>
              <a:t>를 계산하면 </a:t>
            </a:r>
            <a:r>
              <a:rPr lang="en-US" altLang="ko-KR" dirty="0" smtClean="0">
                <a:latin typeface="Cambria Math" panose="02040503050406030204" pitchFamily="18" charset="0"/>
              </a:rPr>
              <a:t>0.1167</a:t>
            </a:r>
            <a:r>
              <a:rPr lang="ko-KR" altLang="en-US" dirty="0" smtClean="0">
                <a:latin typeface="Cambria Math" panose="02040503050406030204" pitchFamily="18" charset="0"/>
              </a:rPr>
              <a:t>이 됩니다</a:t>
            </a:r>
            <a:r>
              <a:rPr lang="en-US" altLang="ko-KR" dirty="0" smtClean="0">
                <a:latin typeface="Cambria Math" panose="02040503050406030204" pitchFamily="18" charset="0"/>
              </a:rPr>
              <a:t>.</a:t>
            </a:r>
            <a:endParaRPr lang="en-US" altLang="ko-KR" dirty="0">
              <a:latin typeface="Cambria Math" panose="02040503050406030204" pitchFamily="18" charset="0"/>
            </a:endParaRPr>
          </a:p>
          <a:p>
            <a:r>
              <a:rPr lang="ko-KR" altLang="en-US" dirty="0">
                <a:latin typeface="Cambria Math" panose="02040503050406030204" pitchFamily="18" charset="0"/>
              </a:rPr>
              <a:t>이 의미는 현재 </a:t>
            </a:r>
            <a:r>
              <a:rPr lang="en-US" altLang="ko-KR" dirty="0">
                <a:latin typeface="Cambria Math" panose="02040503050406030204" pitchFamily="18" charset="0"/>
              </a:rPr>
              <a:t>0.25</a:t>
            </a:r>
            <a:r>
              <a:rPr lang="ko-KR" altLang="en-US" dirty="0">
                <a:latin typeface="Cambria Math" panose="02040503050406030204" pitchFamily="18" charset="0"/>
              </a:rPr>
              <a:t>라는 값을 가지는 </a:t>
            </a:r>
            <a:r>
              <a:rPr lang="en-US" altLang="ko-KR" dirty="0">
                <a:latin typeface="Cambria Math" panose="02040503050406030204" pitchFamily="18" charset="0"/>
              </a:rPr>
              <a:t>A</a:t>
            </a:r>
            <a:r>
              <a:rPr lang="ko-KR" altLang="en-US" dirty="0">
                <a:latin typeface="Cambria Math" panose="02040503050406030204" pitchFamily="18" charset="0"/>
              </a:rPr>
              <a:t>를 </a:t>
            </a:r>
            <a:r>
              <a:rPr lang="en-US" altLang="ko-KR" dirty="0">
                <a:latin typeface="Cambria Math" panose="02040503050406030204" pitchFamily="18" charset="0"/>
              </a:rPr>
              <a:t>0.1167</a:t>
            </a:r>
            <a:r>
              <a:rPr lang="ko-KR" altLang="en-US" dirty="0">
                <a:latin typeface="Cambria Math" panose="02040503050406030204" pitchFamily="18" charset="0"/>
              </a:rPr>
              <a:t>만큼 업데이트 해야 한다는 것입니다</a:t>
            </a:r>
            <a:r>
              <a:rPr lang="en-US" altLang="ko-KR" dirty="0">
                <a:latin typeface="Cambria Math" panose="02040503050406030204" pitchFamily="18" charset="0"/>
              </a:rPr>
              <a:t>.</a:t>
            </a:r>
          </a:p>
          <a:p>
            <a:r>
              <a:rPr lang="ko-KR" altLang="en-US" dirty="0"/>
              <a:t>이에 따라 업데이트를 하면 새로운 </a:t>
            </a:r>
            <a:r>
              <a:rPr lang="en-US" altLang="ko-KR" dirty="0"/>
              <a:t>A</a:t>
            </a:r>
            <a:r>
              <a:rPr lang="ko-KR" altLang="en-US" dirty="0"/>
              <a:t>값은 </a:t>
            </a:r>
            <a:r>
              <a:rPr lang="en-US" altLang="ko-KR" dirty="0"/>
              <a:t>A +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∆A = 0.25 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+ 0.1167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= 0.3667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이 됩니다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endParaRPr lang="en-US" altLang="ko-KR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ko-KR" alt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업데이트된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를 적용하면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의 실제 출력 값은 바로 목표 값과 동일한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1.1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이 됩니다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en-US" altLang="ko-KR" dirty="0">
              <a:latin typeface="Cambria Math" panose="02040503050406030204" pitchFamily="18" charset="0"/>
            </a:endParaRPr>
          </a:p>
          <a:p>
            <a:r>
              <a:rPr lang="ko-KR" altLang="en-US" dirty="0">
                <a:latin typeface="Cambria Math" panose="02040503050406030204" pitchFamily="18" charset="0"/>
              </a:rPr>
              <a:t>이렇게 우리는 오차에 기초해 매개변수 </a:t>
            </a:r>
            <a:r>
              <a:rPr lang="en-US" altLang="ko-KR" dirty="0">
                <a:latin typeface="Cambria Math" panose="02040503050406030204" pitchFamily="18" charset="0"/>
              </a:rPr>
              <a:t>A</a:t>
            </a:r>
            <a:r>
              <a:rPr lang="ko-KR" altLang="en-US" dirty="0">
                <a:latin typeface="Cambria Math" panose="02040503050406030204" pitchFamily="18" charset="0"/>
              </a:rPr>
              <a:t>를 업데이트하는 방법을 알게 되었습니다</a:t>
            </a:r>
            <a:r>
              <a:rPr lang="en-US" altLang="ko-KR" dirty="0">
                <a:latin typeface="Cambria Math" panose="02040503050406030204" pitchFamily="18" charset="0"/>
              </a:rPr>
              <a:t>.</a:t>
            </a:r>
          </a:p>
          <a:p>
            <a:r>
              <a:rPr lang="ko-KR" altLang="en-US" dirty="0" smtClean="0">
                <a:latin typeface="Cambria Math" panose="02040503050406030204" pitchFamily="18" charset="0"/>
              </a:rPr>
              <a:t>지금까지 </a:t>
            </a:r>
            <a:r>
              <a:rPr lang="ko-KR" altLang="en-US" dirty="0">
                <a:latin typeface="Cambria Math" panose="02040503050406030204" pitchFamily="18" charset="0"/>
              </a:rPr>
              <a:t>첫 번째 학습 데이터에 대해 </a:t>
            </a:r>
            <a:r>
              <a:rPr lang="ko-KR" altLang="en-US" dirty="0" smtClean="0">
                <a:latin typeface="Cambria Math" panose="02040503050406030204" pitchFamily="18" charset="0"/>
              </a:rPr>
              <a:t>계산해 봤습니다</a:t>
            </a:r>
            <a:r>
              <a:rPr lang="en-US" altLang="ko-KR" dirty="0">
                <a:latin typeface="Cambria Math" panose="02040503050406030204" pitchFamily="18" charset="0"/>
              </a:rPr>
              <a:t>. </a:t>
            </a:r>
            <a:endParaRPr lang="en-US" altLang="ko-KR" dirty="0" smtClean="0">
              <a:latin typeface="Cambria Math" panose="02040503050406030204" pitchFamily="18" charset="0"/>
            </a:endParaRPr>
          </a:p>
          <a:p>
            <a:r>
              <a:rPr lang="ko-KR" altLang="en-US" dirty="0" smtClean="0">
                <a:latin typeface="Cambria Math" panose="02040503050406030204" pitchFamily="18" charset="0"/>
              </a:rPr>
              <a:t>이제 </a:t>
            </a:r>
            <a:r>
              <a:rPr lang="ko-KR" altLang="en-US" dirty="0">
                <a:latin typeface="Cambria Math" panose="02040503050406030204" pitchFamily="18" charset="0"/>
              </a:rPr>
              <a:t>우리는 두 번째 데이터를 </a:t>
            </a:r>
            <a:r>
              <a:rPr lang="ko-KR" altLang="en-US" dirty="0" smtClean="0">
                <a:latin typeface="Cambria Math" panose="02040503050406030204" pitchFamily="18" charset="0"/>
              </a:rPr>
              <a:t>학습 하겠습니다</a:t>
            </a:r>
            <a:r>
              <a:rPr lang="en-US" altLang="ko-KR" dirty="0">
                <a:latin typeface="Cambria Math" panose="020405030504060302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55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학습 데이터는 </a:t>
            </a:r>
            <a:r>
              <a:rPr lang="en-US" altLang="ko-KR" dirty="0"/>
              <a:t>x = 1.0 , y= 3.0</a:t>
            </a:r>
            <a:r>
              <a:rPr lang="ko-KR" altLang="en-US" dirty="0"/>
              <a:t>의 값을 가집니다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 = 0.3667</a:t>
            </a:r>
            <a:r>
              <a:rPr lang="ko-KR" altLang="en-US" dirty="0"/>
              <a:t>로 업데이트한 선형함수에 </a:t>
            </a:r>
            <a:r>
              <a:rPr lang="en-US" altLang="ko-KR" dirty="0"/>
              <a:t>x =1.0</a:t>
            </a:r>
            <a:r>
              <a:rPr lang="ko-KR" altLang="en-US" dirty="0"/>
              <a:t>을 대입하면 </a:t>
            </a:r>
            <a:r>
              <a:rPr lang="en-US" altLang="ko-KR" dirty="0"/>
              <a:t>y = 0.3667*1.0 = 0.3667</a:t>
            </a:r>
            <a:r>
              <a:rPr lang="ko-KR" altLang="en-US" dirty="0"/>
              <a:t>이 됩니다</a:t>
            </a:r>
            <a:r>
              <a:rPr lang="en-US" altLang="ko-KR" dirty="0"/>
              <a:t>. </a:t>
            </a:r>
            <a:r>
              <a:rPr lang="ko-KR" altLang="en-US" dirty="0"/>
              <a:t>학습 데이터의 실제 </a:t>
            </a:r>
            <a:r>
              <a:rPr lang="en-US" altLang="ko-KR" dirty="0"/>
              <a:t>y</a:t>
            </a:r>
            <a:r>
              <a:rPr lang="ko-KR" altLang="en-US" dirty="0"/>
              <a:t>의 값 </a:t>
            </a:r>
            <a:r>
              <a:rPr lang="en-US" altLang="ko-KR" dirty="0"/>
              <a:t>3.0</a:t>
            </a:r>
            <a:r>
              <a:rPr lang="ko-KR" altLang="en-US" dirty="0"/>
              <a:t>과는 차이가 많이 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앞에서 살펴본 대로 우리는 직선이 학습 데이터를 지나가지 않는 선에서 그 데이터의 바로 위 또는 아래로 지나가기를 원하므로 이번에는 </a:t>
            </a:r>
            <a:r>
              <a:rPr lang="ko-KR" altLang="en-US" dirty="0" err="1"/>
              <a:t>목표값을</a:t>
            </a:r>
            <a:r>
              <a:rPr lang="ko-KR" altLang="en-US" dirty="0"/>
              <a:t> </a:t>
            </a:r>
            <a:r>
              <a:rPr lang="en-US" altLang="ko-KR" dirty="0"/>
              <a:t>2.9</a:t>
            </a:r>
            <a:r>
              <a:rPr lang="ko-KR" altLang="en-US" dirty="0"/>
              <a:t>로 설정하겠습니다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이렇게 하면 애벌레 학습 데이터는 직선과 겹치지 않고 직선의 바로 위쪽에 위치하게 될 것입니다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이때 </a:t>
            </a:r>
            <a:r>
              <a:rPr lang="ko-KR" altLang="en-US" dirty="0"/>
              <a:t>오차는 </a:t>
            </a:r>
            <a:r>
              <a:rPr lang="en-US" altLang="ko-KR" dirty="0"/>
              <a:t>E = 2.9 - 0.3667 = 2.5333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2.5333</a:t>
            </a:r>
            <a:r>
              <a:rPr lang="ko-KR" altLang="en-US" dirty="0"/>
              <a:t>이라는 오차는 첫 번째 데이터의 경우보다 큰 오차이지만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생각해보면 </a:t>
            </a:r>
            <a:r>
              <a:rPr lang="ko-KR" altLang="en-US" dirty="0"/>
              <a:t>지금까지 우리의 선형함수는 단일 학습 예제만을 통해서 학습했기 때문에 당연한 것입니다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ko-KR" altLang="en-US" dirty="0"/>
              <a:t>직선은 해당 단일 예제 쪽으로 편향될 수밖에 없는 것입니다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703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ko-KR" altLang="en-US" dirty="0" smtClean="0"/>
              <a:t>다시 한번 </a:t>
            </a:r>
            <a:r>
              <a:rPr lang="ko-KR" altLang="en-US" dirty="0"/>
              <a:t>업데이트 해보겠습니다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 =1.0</a:t>
            </a:r>
            <a:r>
              <a:rPr lang="ko-KR" altLang="en-US" dirty="0"/>
              <a:t>일 때 이 함수는 목표 값인 </a:t>
            </a:r>
            <a:r>
              <a:rPr lang="en-US" altLang="ko-KR" dirty="0"/>
              <a:t>2.9</a:t>
            </a:r>
            <a:r>
              <a:rPr lang="ko-KR" altLang="en-US" dirty="0"/>
              <a:t>를 출력하게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98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지금까지의 내용을 시각화 해보면 오른쪽 그림과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/>
              <a:t>그래프에서는 최초의 직선</a:t>
            </a:r>
            <a:r>
              <a:rPr lang="en-US" altLang="ko-KR" dirty="0"/>
              <a:t>, </a:t>
            </a:r>
            <a:r>
              <a:rPr lang="ko-KR" altLang="en-US" dirty="0"/>
              <a:t>첫 번째 학습 예제를 학습한 </a:t>
            </a:r>
            <a:r>
              <a:rPr lang="en-US" altLang="ko-KR" dirty="0"/>
              <a:t>1</a:t>
            </a:r>
            <a:r>
              <a:rPr lang="ko-KR" altLang="en-US" dirty="0"/>
              <a:t>차 업데이트 직선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두 </a:t>
            </a:r>
            <a:r>
              <a:rPr lang="ko-KR" altLang="en-US" dirty="0"/>
              <a:t>번째 학습 예제를 학습한 최종 업데이트 직선을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 dirty="0" smtClean="0"/>
              <a:t>그림을 보면 아직까지 </a:t>
            </a:r>
            <a:r>
              <a:rPr lang="ko-KR" altLang="en-US" dirty="0"/>
              <a:t>우리가 바라던 만큼 직선의 기울기가 </a:t>
            </a:r>
            <a:r>
              <a:rPr lang="ko-KR" altLang="en-US" dirty="0" smtClean="0"/>
              <a:t>개선되지 않았다고 느껴집니다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/>
              <a:t>직선이 무당벌레와 애벌레를 깔끔하게 </a:t>
            </a:r>
            <a:r>
              <a:rPr lang="ko-KR" altLang="en-US" dirty="0" smtClean="0"/>
              <a:t>분류 해주는 것 </a:t>
            </a:r>
            <a:r>
              <a:rPr lang="ko-KR" altLang="en-US" dirty="0"/>
              <a:t>같지는 않으니 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우리는 이에 대한 이유를 알고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직선이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의 </a:t>
            </a:r>
            <a:r>
              <a:rPr lang="ko-KR" altLang="en-US" dirty="0"/>
              <a:t>목표 값을 기준으로 업데이트 되었기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우리가 이런 식으로 </a:t>
            </a:r>
            <a:r>
              <a:rPr lang="ko-KR" altLang="en-US" dirty="0"/>
              <a:t>각각의 학습데이터 예제에 대해 업데이트를 </a:t>
            </a:r>
            <a:r>
              <a:rPr lang="ko-KR" altLang="en-US" dirty="0" smtClean="0"/>
              <a:t>계속해 나간다면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</a:p>
          <a:p>
            <a:r>
              <a:rPr lang="ko-KR" altLang="en-US" dirty="0" smtClean="0"/>
              <a:t>최종적으로는 </a:t>
            </a:r>
            <a:r>
              <a:rPr lang="ko-KR" altLang="en-US" dirty="0"/>
              <a:t>그저 마지막 학습 데이터에 맞춰진 업데이트 결과만을 얻게 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</a:t>
            </a:r>
            <a:r>
              <a:rPr lang="ko-KR" altLang="en-US" dirty="0" smtClean="0"/>
              <a:t>말해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마지막 학습 데이터에 기반한 업데이트 이전에 수행했던 업데이트들은 굳이 할 필요도 없었다는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해결하는 방법은 매우 간단합니다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이는 </a:t>
            </a:r>
            <a:r>
              <a:rPr lang="ko-KR" altLang="en-US" dirty="0" err="1"/>
              <a:t>머신러닝에서</a:t>
            </a:r>
            <a:r>
              <a:rPr lang="ko-KR" altLang="en-US" dirty="0"/>
              <a:t> 매우 중요한 개념이기도 </a:t>
            </a:r>
            <a:r>
              <a:rPr lang="ko-KR" altLang="en-US" dirty="0" smtClean="0"/>
              <a:t>한데요</a:t>
            </a:r>
            <a:r>
              <a:rPr lang="en-US" altLang="ko-KR" dirty="0" smtClean="0"/>
              <a:t>, </a:t>
            </a:r>
            <a:r>
              <a:rPr lang="ko-KR" altLang="en-US" dirty="0"/>
              <a:t>바로 업데이트의 정도를 조금씩 </a:t>
            </a:r>
            <a:r>
              <a:rPr lang="ko-KR" altLang="en-US" dirty="0" smtClean="0"/>
              <a:t>조정하는 </a:t>
            </a:r>
            <a:r>
              <a:rPr lang="ko-KR" altLang="en-US" dirty="0"/>
              <a:t>것입니다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각각의 </a:t>
            </a:r>
            <a:r>
              <a:rPr lang="ko-KR" altLang="en-US" dirty="0"/>
              <a:t>새로운 </a:t>
            </a:r>
            <a:r>
              <a:rPr lang="en-US" altLang="ko-KR" dirty="0"/>
              <a:t>A</a:t>
            </a:r>
            <a:r>
              <a:rPr lang="ko-KR" altLang="en-US" dirty="0"/>
              <a:t>로 바로 점프하는 것이 아니라 </a:t>
            </a:r>
            <a:r>
              <a:rPr lang="ko-KR" altLang="en-US" dirty="0" smtClean="0">
                <a:latin typeface="Cambria Math" panose="02040503050406030204" pitchFamily="18" charset="0"/>
              </a:rPr>
              <a:t>∆</a:t>
            </a:r>
            <a:r>
              <a:rPr lang="en-US" altLang="ko-KR" dirty="0" smtClean="0">
                <a:latin typeface="Cambria Math" panose="02040503050406030204" pitchFamily="18" charset="0"/>
              </a:rPr>
              <a:t>A</a:t>
            </a:r>
            <a:r>
              <a:rPr lang="ko-KR" altLang="en-US" dirty="0" smtClean="0">
                <a:latin typeface="Cambria Math" panose="02040503050406030204" pitchFamily="18" charset="0"/>
              </a:rPr>
              <a:t>의</a:t>
            </a:r>
            <a:r>
              <a:rPr lang="en-US" altLang="ko-KR" dirty="0" smtClean="0">
                <a:latin typeface="Cambria Math" panose="02040503050406030204" pitchFamily="18" charset="0"/>
              </a:rPr>
              <a:t> </a:t>
            </a:r>
            <a:r>
              <a:rPr lang="ko-KR" altLang="en-US" dirty="0" err="1">
                <a:latin typeface="Cambria Math" panose="02040503050406030204" pitchFamily="18" charset="0"/>
              </a:rPr>
              <a:t>일부씩만</a:t>
            </a:r>
            <a:r>
              <a:rPr lang="ko-KR" altLang="en-US" dirty="0">
                <a:latin typeface="Cambria Math" panose="02040503050406030204" pitchFamily="18" charset="0"/>
              </a:rPr>
              <a:t> 업데이트 하는 것입니다</a:t>
            </a:r>
            <a:r>
              <a:rPr lang="en-US" altLang="ko-KR" dirty="0">
                <a:latin typeface="Cambria Math" panose="02040503050406030204" pitchFamily="18" charset="0"/>
              </a:rPr>
              <a:t>.</a:t>
            </a:r>
          </a:p>
          <a:p>
            <a:r>
              <a:rPr lang="ko-KR" altLang="en-US" dirty="0">
                <a:latin typeface="Cambria Math" panose="02040503050406030204" pitchFamily="18" charset="0"/>
              </a:rPr>
              <a:t>즉 기존 여러 번의 학습에 기초해 업데이트된 값을 유지하면서</a:t>
            </a:r>
            <a:r>
              <a:rPr lang="en-US" altLang="ko-KR" dirty="0">
                <a:latin typeface="Cambria Math" panose="02040503050406030204" pitchFamily="18" charset="0"/>
              </a:rPr>
              <a:t>, </a:t>
            </a:r>
            <a:r>
              <a:rPr lang="ko-KR" altLang="en-US" dirty="0">
                <a:latin typeface="Cambria Math" panose="02040503050406030204" pitchFamily="18" charset="0"/>
              </a:rPr>
              <a:t>학습 데이터가 제시하는 방향으로 조금씩만 움직이는 것입니다</a:t>
            </a:r>
            <a:r>
              <a:rPr lang="en-US" altLang="ko-KR" dirty="0">
                <a:latin typeface="Cambria Math" panose="02040503050406030204" pitchFamily="18" charset="0"/>
              </a:rPr>
              <a:t>.</a:t>
            </a:r>
          </a:p>
          <a:p>
            <a:endParaRPr lang="en-US" altLang="ko-KR" dirty="0">
              <a:latin typeface="Cambria Math" panose="02040503050406030204" pitchFamily="18" charset="0"/>
            </a:endParaRPr>
          </a:p>
          <a:p>
            <a:r>
              <a:rPr lang="ko-KR" altLang="en-US" dirty="0">
                <a:latin typeface="Cambria Math" panose="02040503050406030204" pitchFamily="18" charset="0"/>
              </a:rPr>
              <a:t>이런 업데이트의 정도를 조정해가는 방법은 뜻하지 않게 좋은 의미에서 부작용도 </a:t>
            </a:r>
            <a:r>
              <a:rPr lang="ko-KR" altLang="en-US" dirty="0" smtClean="0">
                <a:latin typeface="Cambria Math" panose="02040503050406030204" pitchFamily="18" charset="0"/>
              </a:rPr>
              <a:t>수반하는데요</a:t>
            </a:r>
            <a:r>
              <a:rPr lang="en-US" altLang="ko-KR" dirty="0" smtClean="0">
                <a:latin typeface="Cambria Math" panose="02040503050406030204" pitchFamily="18" charset="0"/>
              </a:rPr>
              <a:t>, </a:t>
            </a:r>
          </a:p>
          <a:p>
            <a:r>
              <a:rPr lang="ko-KR" altLang="en-US" dirty="0" smtClean="0">
                <a:latin typeface="Cambria Math" panose="02040503050406030204" pitchFamily="18" charset="0"/>
              </a:rPr>
              <a:t>사실 </a:t>
            </a:r>
            <a:r>
              <a:rPr lang="ko-KR" altLang="en-US" dirty="0">
                <a:latin typeface="Cambria Math" panose="02040503050406030204" pitchFamily="18" charset="0"/>
              </a:rPr>
              <a:t>실제 현업에서는 학습 데이터 자체에 문제가 있는 경우가 많이 있습니다</a:t>
            </a:r>
            <a:r>
              <a:rPr lang="en-US" altLang="ko-KR" dirty="0">
                <a:latin typeface="Cambria Math" panose="02040503050406030204" pitchFamily="18" charset="0"/>
              </a:rPr>
              <a:t>. </a:t>
            </a:r>
          </a:p>
          <a:p>
            <a:r>
              <a:rPr lang="ko-KR" altLang="en-US" dirty="0">
                <a:latin typeface="Cambria Math" panose="02040503050406030204" pitchFamily="18" charset="0"/>
              </a:rPr>
              <a:t>학습 데이터 자체가 오차 또는 잡음을 가지므로 완벽하게 정확하지도 않으며 심지어 신뢰할 수 없는 경우가 많이 </a:t>
            </a:r>
            <a:r>
              <a:rPr lang="ko-KR" altLang="en-US" dirty="0" smtClean="0">
                <a:latin typeface="Cambria Math" panose="02040503050406030204" pitchFamily="18" charset="0"/>
              </a:rPr>
              <a:t>있는데요</a:t>
            </a:r>
            <a:r>
              <a:rPr lang="en-US" altLang="ko-KR" dirty="0" smtClean="0">
                <a:latin typeface="Cambria Math" panose="02040503050406030204" pitchFamily="18" charset="0"/>
              </a:rPr>
              <a:t>, </a:t>
            </a:r>
          </a:p>
          <a:p>
            <a:r>
              <a:rPr lang="ko-KR" altLang="en-US" dirty="0" smtClean="0">
                <a:latin typeface="Cambria Math" panose="02040503050406030204" pitchFamily="18" charset="0"/>
              </a:rPr>
              <a:t>업데이트의 </a:t>
            </a:r>
            <a:r>
              <a:rPr lang="ko-KR" altLang="en-US" dirty="0">
                <a:latin typeface="Cambria Math" panose="02040503050406030204" pitchFamily="18" charset="0"/>
              </a:rPr>
              <a:t>정도를 조정해가는 방법은 이러한 학습 데이터의 오차나 잡음의 영향을 약화시켜 줍니다</a:t>
            </a:r>
            <a:r>
              <a:rPr lang="en-US" altLang="ko-KR" dirty="0">
                <a:latin typeface="Cambria Math" panose="02040503050406030204" pitchFamily="18" charset="0"/>
              </a:rPr>
              <a:t>.</a:t>
            </a:r>
          </a:p>
          <a:p>
            <a:endParaRPr lang="en-US" altLang="ko-KR" dirty="0">
              <a:latin typeface="Cambria Math" panose="02040503050406030204" pitchFamily="18" charset="0"/>
            </a:endParaRPr>
          </a:p>
          <a:p>
            <a:r>
              <a:rPr lang="ko-KR" altLang="en-US" dirty="0">
                <a:latin typeface="Cambria Math" panose="02040503050406030204" pitchFamily="18" charset="0"/>
              </a:rPr>
              <a:t>그러면 이 </a:t>
            </a:r>
            <a:r>
              <a:rPr lang="ko-KR" altLang="en-US" dirty="0" smtClean="0">
                <a:latin typeface="Cambria Math" panose="02040503050406030204" pitchFamily="18" charset="0"/>
              </a:rPr>
              <a:t>방법에 </a:t>
            </a:r>
            <a:r>
              <a:rPr lang="ko-KR" altLang="en-US" dirty="0">
                <a:latin typeface="Cambria Math" panose="02040503050406030204" pitchFamily="18" charset="0"/>
              </a:rPr>
              <a:t>따라 진행해 보겠습니다</a:t>
            </a:r>
            <a:r>
              <a:rPr lang="en-US" altLang="ko-KR" dirty="0">
                <a:latin typeface="Cambria Math" panose="020405030504060302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108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우리의 업데이트 방정식을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altLang="ko-KR" sz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1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altLang="ko-KR" sz="1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(</m:t>
                    </m:r>
                    <m:r>
                      <m:rPr>
                        <m:nor/>
                      </m:rPr>
                      <a:rPr lang="en-US" altLang="ko-KR" sz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/ </m:t>
                    </m:r>
                    <m:r>
                      <m:rPr>
                        <m:nor/>
                      </m:rPr>
                      <a:rPr lang="en-US" altLang="ko-KR" sz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1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ko-KR" alt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dirty="0" smtClean="0"/>
                  <a:t> 같이 조정이 </a:t>
                </a:r>
                <a:r>
                  <a:rPr lang="ko-KR" altLang="en-US" dirty="0"/>
                  <a:t>가능하도록 수정하겠습니다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 err="1"/>
                  <a:t>머신러닝에서는</a:t>
                </a:r>
                <a:r>
                  <a:rPr lang="ko-KR" altLang="en-US" dirty="0"/>
                  <a:t> 이 조정 인자 </a:t>
                </a:r>
                <a:r>
                  <a:rPr lang="en-US" altLang="ko-KR" dirty="0"/>
                  <a:t>L</a:t>
                </a:r>
                <a:r>
                  <a:rPr lang="ko-KR" altLang="en-US" dirty="0"/>
                  <a:t>을 </a:t>
                </a:r>
                <a:r>
                  <a:rPr lang="ko-KR" altLang="en-US" dirty="0" err="1"/>
                  <a:t>학습률이라고</a:t>
                </a:r>
                <a:r>
                  <a:rPr lang="ko-KR" altLang="en-US" dirty="0"/>
                  <a:t> 부릅니다</a:t>
                </a:r>
                <a:r>
                  <a:rPr lang="en-US" altLang="ko-KR" dirty="0"/>
                  <a:t>. </a:t>
                </a:r>
                <a:endParaRPr lang="en-US" altLang="ko-KR" dirty="0" smtClean="0"/>
              </a:p>
              <a:p>
                <a:r>
                  <a:rPr lang="ko-KR" altLang="en-US" dirty="0" smtClean="0"/>
                  <a:t>일단 </a:t>
                </a:r>
                <a:r>
                  <a:rPr lang="ko-KR" altLang="en-US" dirty="0"/>
                  <a:t>임의로 </a:t>
                </a:r>
                <a:r>
                  <a:rPr lang="en-US" altLang="ko-KR" dirty="0"/>
                  <a:t>L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0.5</a:t>
                </a:r>
                <a:r>
                  <a:rPr lang="ko-KR" altLang="en-US" dirty="0"/>
                  <a:t>로 잡아주겠습니다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이는 조정이 없을 때에 비해 </a:t>
                </a:r>
                <a:r>
                  <a:rPr lang="en-US" altLang="ko-KR" dirty="0"/>
                  <a:t>½</a:t>
                </a:r>
                <a:r>
                  <a:rPr lang="ko-KR" altLang="en-US" dirty="0"/>
                  <a:t>만큼만 업데이트 하겠다는 의미입니다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우리의 업데이트 방정식을 </a:t>
                </a:r>
                <a:r>
                  <a:rPr lang="en-US" altLang="ko-KR" sz="1200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"∆A = </a:t>
                </a:r>
                <a:r>
                  <a:rPr lang="en-US" altLang="ko-KR" sz="1200" b="0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 ∗ (</a:t>
                </a:r>
                <a:r>
                  <a:rPr lang="en-US" altLang="ko-KR" sz="1200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/ x</a:t>
                </a:r>
                <a:r>
                  <a:rPr lang="en-US" altLang="ko-KR" sz="1200" b="0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1200" b="0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 와</a:t>
                </a:r>
                <a:r>
                  <a:rPr lang="ko-KR" altLang="en-US" dirty="0" smtClean="0"/>
                  <a:t> 같이 조정이 </a:t>
                </a:r>
                <a:r>
                  <a:rPr lang="ko-KR" altLang="en-US" dirty="0"/>
                  <a:t>가능하도록 수정하겠습니다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 err="1"/>
                  <a:t>머신러닝에서는</a:t>
                </a:r>
                <a:r>
                  <a:rPr lang="ko-KR" altLang="en-US" dirty="0"/>
                  <a:t> 이 조정 인자 </a:t>
                </a:r>
                <a:r>
                  <a:rPr lang="en-US" altLang="ko-KR" dirty="0"/>
                  <a:t>L</a:t>
                </a:r>
                <a:r>
                  <a:rPr lang="ko-KR" altLang="en-US" dirty="0"/>
                  <a:t>을 </a:t>
                </a:r>
                <a:r>
                  <a:rPr lang="ko-KR" altLang="en-US" dirty="0" err="1"/>
                  <a:t>학습률이라고</a:t>
                </a:r>
                <a:r>
                  <a:rPr lang="ko-KR" altLang="en-US" dirty="0"/>
                  <a:t> 부릅니다</a:t>
                </a:r>
                <a:r>
                  <a:rPr lang="en-US" altLang="ko-KR" dirty="0"/>
                  <a:t>. </a:t>
                </a:r>
                <a:endParaRPr lang="en-US" altLang="ko-KR" dirty="0" smtClean="0"/>
              </a:p>
              <a:p>
                <a:r>
                  <a:rPr lang="ko-KR" altLang="en-US" dirty="0" smtClean="0"/>
                  <a:t>일단 </a:t>
                </a:r>
                <a:r>
                  <a:rPr lang="ko-KR" altLang="en-US" dirty="0"/>
                  <a:t>임의로 </a:t>
                </a:r>
                <a:r>
                  <a:rPr lang="en-US" altLang="ko-KR" dirty="0"/>
                  <a:t>L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0.5</a:t>
                </a:r>
                <a:r>
                  <a:rPr lang="ko-KR" altLang="en-US" dirty="0"/>
                  <a:t>로 잡아주겠습니다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이는 조정이 없을 때에 비해 </a:t>
                </a:r>
                <a:r>
                  <a:rPr lang="en-US" altLang="ko-KR" dirty="0"/>
                  <a:t>½</a:t>
                </a:r>
                <a:r>
                  <a:rPr lang="ko-KR" altLang="en-US" dirty="0"/>
                  <a:t>만큼만 업데이트 하겠다는 의미입니다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214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ko-KR" altLang="en-US" dirty="0" err="1" smtClean="0"/>
              <a:t>학습률을</a:t>
            </a:r>
            <a:r>
              <a:rPr lang="ko-KR" altLang="en-US" dirty="0" smtClean="0"/>
              <a:t> 이용하여 첫번째 데이터</a:t>
            </a:r>
            <a:r>
              <a:rPr lang="ko-KR" altLang="en-US" baseline="0" dirty="0" smtClean="0"/>
              <a:t> 학습을</a:t>
            </a:r>
            <a:r>
              <a:rPr lang="ko-KR" altLang="en-US" dirty="0" smtClean="0"/>
              <a:t> 다시 진행을 하면 기울기가 </a:t>
            </a:r>
            <a:r>
              <a:rPr lang="en-US" altLang="ko-KR" dirty="0" smtClean="0"/>
              <a:t>0.3083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조정이 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y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1.1</a:t>
            </a:r>
            <a:r>
              <a:rPr lang="ko-KR" altLang="en-US" dirty="0" smtClean="0"/>
              <a:t>보다는 작지만 올바른 방향으로 이동하게 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8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 학습 데이터에 </a:t>
            </a:r>
            <a:r>
              <a:rPr lang="ko-KR" altLang="en-US" dirty="0" err="1" smtClean="0"/>
              <a:t>학습률을</a:t>
            </a:r>
            <a:r>
              <a:rPr lang="ko-KR" altLang="en-US" dirty="0" smtClean="0"/>
              <a:t> 적용하여 다시 </a:t>
            </a:r>
            <a:r>
              <a:rPr lang="ko-KR" altLang="en-US" dirty="0"/>
              <a:t>진행을 하면 </a:t>
            </a:r>
            <a:r>
              <a:rPr lang="ko-KR" altLang="en-US" dirty="0" smtClean="0"/>
              <a:t>기울기는 </a:t>
            </a:r>
            <a:r>
              <a:rPr lang="en-US" altLang="ko-KR" dirty="0" smtClean="0"/>
              <a:t>1.6042</a:t>
            </a:r>
            <a:r>
              <a:rPr lang="ko-KR" altLang="en-US" dirty="0" smtClean="0"/>
              <a:t>가 됩니다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279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처음부터 지금까지의 과정을 시각화해 봄으로써 과연 </a:t>
            </a:r>
            <a:r>
              <a:rPr lang="ko-KR" altLang="en-US" dirty="0" err="1" smtClean="0"/>
              <a:t>학습률을</a:t>
            </a:r>
            <a:r>
              <a:rPr lang="ko-KR" altLang="en-US" dirty="0" smtClean="0"/>
              <a:t> 이용한 업데이트가 더 나은 결과를 가져왔는지 확인해 보겠습니다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훨씬 </a:t>
            </a:r>
            <a:r>
              <a:rPr lang="ko-KR" altLang="en-US" dirty="0"/>
              <a:t>좋아졌습니다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 </a:t>
            </a:r>
            <a:r>
              <a:rPr lang="en-US" altLang="ko-KR" dirty="0"/>
              <a:t>2</a:t>
            </a:r>
            <a:r>
              <a:rPr lang="ko-KR" altLang="en-US" dirty="0"/>
              <a:t>개의 간단한 학습 데이터에 </a:t>
            </a:r>
            <a:r>
              <a:rPr lang="ko-KR" altLang="en-US" dirty="0" smtClean="0"/>
              <a:t>간단한 </a:t>
            </a:r>
            <a:r>
              <a:rPr lang="ko-KR" altLang="en-US" dirty="0"/>
              <a:t>기법인 </a:t>
            </a:r>
            <a:r>
              <a:rPr lang="ko-KR" altLang="en-US" dirty="0" err="1"/>
              <a:t>학습률만</a:t>
            </a:r>
            <a:r>
              <a:rPr lang="ko-KR" altLang="en-US" dirty="0"/>
              <a:t> 적용했을 뿐인데</a:t>
            </a:r>
            <a:r>
              <a:rPr lang="en-US" altLang="ko-KR" dirty="0"/>
              <a:t>, y = Ax = 1.6042x</a:t>
            </a:r>
            <a:r>
              <a:rPr lang="ko-KR" altLang="en-US" dirty="0"/>
              <a:t>라는 분할선에 매우 빠르게 도달한 것을 확인했습니다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우리가 지금까지 배운 내용은 </a:t>
            </a:r>
            <a:r>
              <a:rPr lang="ko-KR" altLang="en-US" dirty="0" smtClean="0"/>
              <a:t>아주 </a:t>
            </a:r>
            <a:r>
              <a:rPr lang="ko-KR" altLang="en-US" dirty="0"/>
              <a:t>중요한 내용입니다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여러분은 </a:t>
            </a:r>
            <a:r>
              <a:rPr lang="ko-KR" altLang="en-US" dirty="0"/>
              <a:t>이제 매우 단순한 접근법이긴 해도 데이터를 분류할 수 있는 자동화된 학습 방법을 터득하게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38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컴퓨터는 수학 연산을 매우 빠르게 수행하는 </a:t>
            </a:r>
            <a:r>
              <a:rPr lang="ko-KR" altLang="en-US" b="1" dirty="0"/>
              <a:t>계산기</a:t>
            </a:r>
            <a:r>
              <a:rPr lang="ko-KR" altLang="en-US" b="0" dirty="0"/>
              <a:t>입니다</a:t>
            </a:r>
            <a:r>
              <a:rPr lang="en-US" altLang="ko-KR" b="1" dirty="0"/>
              <a:t>.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컴퓨터를 통해 </a:t>
            </a:r>
            <a:r>
              <a:rPr lang="ko-KR" altLang="en-US" b="1" dirty="0"/>
              <a:t>영화를 보거나 음악을 듣는 일</a:t>
            </a:r>
            <a:r>
              <a:rPr lang="ko-KR" altLang="en-US" dirty="0"/>
              <a:t>조차도</a:t>
            </a:r>
            <a:r>
              <a:rPr lang="ko-KR" altLang="en-US" b="1" dirty="0"/>
              <a:t> </a:t>
            </a:r>
            <a:r>
              <a:rPr lang="ko-KR" altLang="en-US" dirty="0"/>
              <a:t>컴퓨터에게는 </a:t>
            </a:r>
            <a:r>
              <a:rPr lang="ko-KR" altLang="en-US" b="1" dirty="0"/>
              <a:t>단순한 연산 명령을 반복해서 수행하는 것</a:t>
            </a:r>
            <a:r>
              <a:rPr lang="ko-KR" altLang="en-US" b="0" dirty="0"/>
              <a:t>입니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빠른 연산을 하는 것은 매우 단순한 명령을 잘 따른다는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ko-KR" altLang="en-US" dirty="0"/>
              <a:t>컴퓨터는 내부에 전자라는 존재를 통해 이러한 능력을 갖추고 있는 것 뿐입니다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858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단순한 </a:t>
            </a:r>
            <a:r>
              <a:rPr lang="ko-KR" altLang="en-US" dirty="0"/>
              <a:t>예측자나 분류자는 우리가 인공 </a:t>
            </a:r>
            <a:r>
              <a:rPr lang="ko-KR" altLang="en-US" dirty="0" smtClean="0"/>
              <a:t>신경망을 </a:t>
            </a:r>
            <a:r>
              <a:rPr lang="ko-KR" altLang="en-US" dirty="0"/>
              <a:t>적용하기 원하는 </a:t>
            </a:r>
            <a:r>
              <a:rPr lang="ko-KR" altLang="en-US" dirty="0" smtClean="0"/>
              <a:t>흥미로운 </a:t>
            </a:r>
            <a:r>
              <a:rPr lang="ko-KR" altLang="en-US" dirty="0"/>
              <a:t>문제들을 해결하는 데에는 충분하지 못합니다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여기에서는 간단한 </a:t>
            </a:r>
            <a:r>
              <a:rPr lang="ko-KR" altLang="en-US" dirty="0"/>
              <a:t>예제를 통해 선형 분류자의 한계점을 확인해 보겠습니다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인공 신경망의 설계에서 가장 중요한 요소가 이 한계를 이해하는 데에서 오기 때문에 </a:t>
            </a:r>
            <a:r>
              <a:rPr lang="ko-KR" altLang="en-US" dirty="0" smtClean="0"/>
              <a:t>중요합니다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시작하기 전에 </a:t>
            </a:r>
            <a:r>
              <a:rPr lang="ko-KR" altLang="en-US" dirty="0"/>
              <a:t>불 논리 함수를 보겠습니다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간단한 예시로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야채를 먹고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(AND)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배도 고픈 경우에만 푸딩을 먹을 수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했을 때 여기서는 불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논리곱 함수를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이용한 것입니다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논리곱에서는 모든 조건이 참인 경우에만 참이 됩니다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조건 중 </a:t>
            </a:r>
            <a:r>
              <a:rPr lang="ko-KR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하나만 </a:t>
            </a:r>
            <a:r>
              <a:rPr lang="ko-KR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참이 되면 </a:t>
            </a:r>
            <a:r>
              <a:rPr lang="ko-KR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결과는 </a:t>
            </a:r>
            <a:r>
              <a:rPr lang="ko-KR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거짓이 됩니다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야채를 먹었지만 배가 고프지 않다면 푸딩을 먹을 수 없다는 것입니다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주말이거나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(OR)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연차인 경우에만 공원에서 시간을 보낼 수 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 말한다면 불 논리합을 이용한 것입니다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논리합에서는 </a:t>
            </a:r>
            <a:r>
              <a:rPr lang="ko-KR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조건의 일부만 충족되어도 참이 됩니다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논리곱 함수와는 다르게 모든 조건이 참일 필요가 없습니다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주말이 아니더라도 연차만 냈다면 공원에서 시간을 보낼 수 있습니다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19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</a:t>
            </a:r>
            <a:r>
              <a:rPr lang="ko-KR" altLang="en-US" dirty="0" smtClean="0"/>
              <a:t>살펴본 대로 </a:t>
            </a:r>
            <a:r>
              <a:rPr lang="ko-KR" altLang="en-US" dirty="0"/>
              <a:t>함수는 입력을 받아 어떤 처리를 하고 그 결과를 출력해주는 기계입니다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일반적으로 </a:t>
            </a:r>
            <a:r>
              <a:rPr lang="ko-KR" altLang="en-US" dirty="0"/>
              <a:t>불 논리 함수는 </a:t>
            </a:r>
            <a:r>
              <a:rPr lang="en-US" altLang="ko-KR" dirty="0"/>
              <a:t>2</a:t>
            </a:r>
            <a:r>
              <a:rPr lang="ko-KR" altLang="en-US" dirty="0"/>
              <a:t>개의 입력을 받아 </a:t>
            </a:r>
            <a:r>
              <a:rPr lang="en-US" altLang="ko-KR" dirty="0"/>
              <a:t>1</a:t>
            </a:r>
            <a:r>
              <a:rPr lang="ko-KR" altLang="en-US" dirty="0" smtClean="0"/>
              <a:t>개의 결과를 출력하는 </a:t>
            </a:r>
            <a:r>
              <a:rPr lang="ko-KR" altLang="en-US" dirty="0"/>
              <a:t>구조입니다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컴퓨터에서 참은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거짓은 숫자 </a:t>
            </a:r>
            <a:r>
              <a:rPr lang="en-US" altLang="ko-KR" dirty="0"/>
              <a:t>0</a:t>
            </a:r>
            <a:r>
              <a:rPr lang="ko-KR" altLang="en-US" dirty="0"/>
              <a:t>으로 표현하는 것이 일반적입니다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하단의 표는 </a:t>
            </a:r>
            <a:r>
              <a:rPr lang="ko-KR" altLang="en-US" dirty="0"/>
              <a:t>가능한 모든 입력 값의 조합에 따른 논리곱과 논리합의 결과를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논리곱 함수는 입력 </a:t>
            </a:r>
            <a:r>
              <a:rPr lang="en-US" altLang="ko-KR" dirty="0"/>
              <a:t>A</a:t>
            </a:r>
            <a:r>
              <a:rPr lang="ko-KR" altLang="en-US" dirty="0"/>
              <a:t>와 입력 </a:t>
            </a:r>
            <a:r>
              <a:rPr lang="en-US" altLang="ko-KR" dirty="0"/>
              <a:t>B</a:t>
            </a:r>
            <a:r>
              <a:rPr lang="ko-KR" altLang="en-US" dirty="0"/>
              <a:t>가 모두 참인 경우에만 참이며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논리합 </a:t>
            </a:r>
            <a:r>
              <a:rPr lang="ko-KR" altLang="en-US" dirty="0"/>
              <a:t>함수는 입력 </a:t>
            </a:r>
            <a:r>
              <a:rPr lang="en-US" altLang="ko-KR" dirty="0"/>
              <a:t>A</a:t>
            </a:r>
            <a:r>
              <a:rPr lang="ko-KR" altLang="en-US" dirty="0"/>
              <a:t>와 입력</a:t>
            </a:r>
            <a:r>
              <a:rPr lang="en-US" altLang="ko-KR" dirty="0"/>
              <a:t>B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개만 참 이어도 참인 것을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불 논리 함수는 컴퓨터 과학에서 매우 중요한 개념입니다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실제로 </a:t>
            </a:r>
            <a:r>
              <a:rPr lang="ko-KR" altLang="en-US" dirty="0"/>
              <a:t>초기 컴퓨터들은 전기 회로를 이용해 만들어졌고 이를 통해 논리 함수를 수행하는 것이 그 역할이었습니다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74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데이터가 불 논리 함수에 의해 좌우 </a:t>
            </a:r>
            <a:r>
              <a:rPr lang="ko-KR" altLang="en-US" dirty="0" err="1"/>
              <a:t>되는지의</a:t>
            </a:r>
            <a:r>
              <a:rPr lang="ko-KR" altLang="en-US" dirty="0"/>
              <a:t> 여부를 학습 데이터로부터 알아내기 위해 간단한 선형 분류자를 이용하는 경우를 생각해 봅시다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오른쪽 </a:t>
            </a:r>
            <a:r>
              <a:rPr lang="ko-KR" altLang="en-US" dirty="0"/>
              <a:t>그래프에서는 입력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B</a:t>
            </a:r>
            <a:r>
              <a:rPr lang="ko-KR" altLang="en-US" dirty="0"/>
              <a:t>가 모두 좌표로 표현되어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논리곱 </a:t>
            </a:r>
            <a:r>
              <a:rPr lang="ko-KR" altLang="en-US" dirty="0"/>
              <a:t>함수이므로 입력 </a:t>
            </a:r>
            <a:r>
              <a:rPr lang="en-US" altLang="ko-KR" dirty="0"/>
              <a:t>A</a:t>
            </a:r>
            <a:r>
              <a:rPr lang="ko-KR" altLang="en-US" dirty="0"/>
              <a:t>와 입력 </a:t>
            </a:r>
            <a:r>
              <a:rPr lang="en-US" altLang="ko-KR" dirty="0"/>
              <a:t>B</a:t>
            </a:r>
            <a:r>
              <a:rPr lang="ko-KR" altLang="en-US" dirty="0"/>
              <a:t>가 모두 참인 경우에만 결과가 참이며 이는 녹색으로 표시했습니다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결과가 거짓인 경우에는 빨간색으로 표시했습니다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그래프에서 직선은 빨간색 지역과 녹색 지역을 잘 분류해준다고 볼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우리가 </a:t>
            </a:r>
            <a:r>
              <a:rPr lang="ko-KR" altLang="en-US" dirty="0"/>
              <a:t>앞에서 살펴본 것처럼</a:t>
            </a:r>
            <a:r>
              <a:rPr lang="en-US" altLang="ko-KR" dirty="0"/>
              <a:t>, </a:t>
            </a:r>
            <a:r>
              <a:rPr lang="ko-KR" altLang="en-US" dirty="0"/>
              <a:t>이 분할선은 선형 분류자가 학습을 할 수 있는 선형함수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분할선은 다양한 형태로 표현될 수 있지만 여기서 말하고자 하는 핵심은 </a:t>
            </a:r>
            <a:r>
              <a:rPr lang="en-US" altLang="ko-KR" dirty="0"/>
              <a:t>y= </a:t>
            </a:r>
            <a:r>
              <a:rPr lang="en-US" altLang="ko-KR" dirty="0" err="1"/>
              <a:t>ax+b</a:t>
            </a:r>
            <a:r>
              <a:rPr lang="ko-KR" altLang="en-US" dirty="0"/>
              <a:t>의 형태를 가지는 단순한 선형 분류자가 불 논리곱 함수를 학습하는 것이 가능하다는 사실입니다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07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불 논리합 함수를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이번에는 입력 </a:t>
            </a:r>
            <a:r>
              <a:rPr lang="en-US" altLang="ko-KR" dirty="0"/>
              <a:t>A</a:t>
            </a:r>
            <a:r>
              <a:rPr lang="ko-KR" altLang="en-US" dirty="0"/>
              <a:t>와 입력 </a:t>
            </a:r>
            <a:r>
              <a:rPr lang="en-US" altLang="ko-KR" dirty="0"/>
              <a:t>B</a:t>
            </a:r>
            <a:r>
              <a:rPr lang="ko-KR" altLang="en-US" dirty="0"/>
              <a:t>가 모두 거짓인 지점인 </a:t>
            </a:r>
            <a:r>
              <a:rPr lang="en-US" altLang="ko-KR" dirty="0"/>
              <a:t>(0,0)</a:t>
            </a:r>
            <a:r>
              <a:rPr lang="ko-KR" altLang="en-US" dirty="0"/>
              <a:t>만 빨간색으로 표시됩니다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다른 </a:t>
            </a:r>
            <a:r>
              <a:rPr lang="ko-KR" altLang="en-US" dirty="0"/>
              <a:t>모든 조합은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중 적어도 하나는 참이므로 결과도 참이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논리합 그래프에서 말하고자 하는 것은 앞의 논리곱 </a:t>
            </a:r>
            <a:r>
              <a:rPr lang="ko-KR" altLang="en-US" dirty="0" err="1"/>
              <a:t>그래프에서와</a:t>
            </a:r>
            <a:r>
              <a:rPr lang="ko-KR" altLang="en-US" dirty="0"/>
              <a:t> 마찬가지로 선형 분류자가 불 논리합 함수를 학습할 수 있다는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99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</a:t>
            </a:r>
            <a:r>
              <a:rPr lang="en-US" altLang="ko-KR" dirty="0"/>
              <a:t> </a:t>
            </a:r>
            <a:r>
              <a:rPr lang="ko-KR" altLang="en-US" dirty="0"/>
              <a:t>함수 중에는 배타적 </a:t>
            </a:r>
            <a:r>
              <a:rPr lang="ko-KR" altLang="en-US" dirty="0" smtClean="0"/>
              <a:t>논리합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eXclusive</a:t>
            </a:r>
            <a:r>
              <a:rPr lang="en-US" altLang="ko-KR" dirty="0" smtClean="0"/>
              <a:t> OR)</a:t>
            </a:r>
            <a:r>
              <a:rPr lang="ko-KR" altLang="en-US" dirty="0" smtClean="0"/>
              <a:t>라는 </a:t>
            </a:r>
            <a:r>
              <a:rPr lang="ko-KR" altLang="en-US" dirty="0"/>
              <a:t>것도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보통 </a:t>
            </a:r>
            <a:r>
              <a:rPr lang="en-US" altLang="ko-KR" dirty="0"/>
              <a:t>XOR</a:t>
            </a:r>
            <a:r>
              <a:rPr lang="ko-KR" altLang="en-US" dirty="0"/>
              <a:t>로 표기합니다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배타적 논리합에서 결과값은 입력 </a:t>
            </a:r>
            <a:r>
              <a:rPr lang="en-US" altLang="ko-KR" dirty="0"/>
              <a:t>A</a:t>
            </a:r>
            <a:r>
              <a:rPr lang="ko-KR" altLang="en-US" dirty="0"/>
              <a:t>와 입력 </a:t>
            </a:r>
            <a:r>
              <a:rPr lang="en-US" altLang="ko-KR" dirty="0"/>
              <a:t>B</a:t>
            </a:r>
            <a:r>
              <a:rPr lang="ko-KR" altLang="en-US" dirty="0"/>
              <a:t>가 서로 다른 값인 경우에 참이 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배타적인 경우에만 참이</a:t>
            </a:r>
            <a:r>
              <a:rPr lang="ko-KR" altLang="en-US" baseline="0" dirty="0" smtClean="0"/>
              <a:t> 되고</a:t>
            </a:r>
            <a:r>
              <a:rPr lang="en-US" altLang="ko-KR" baseline="0" dirty="0" smtClean="0"/>
              <a:t>, </a:t>
            </a:r>
            <a:endParaRPr lang="en-US" altLang="ko-KR" dirty="0" smtClean="0"/>
          </a:p>
          <a:p>
            <a:r>
              <a:rPr lang="en-US" altLang="ko-KR" dirty="0" smtClean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모두 참이거나 모두 거짓인 경우에는 </a:t>
            </a:r>
            <a:r>
              <a:rPr lang="ko-KR" altLang="en-US" dirty="0" smtClean="0"/>
              <a:t>거짓이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02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XOR</a:t>
            </a:r>
            <a:r>
              <a:rPr lang="ko-KR" altLang="en-US" dirty="0"/>
              <a:t>을 그래프로 </a:t>
            </a:r>
            <a:r>
              <a:rPr lang="ko-KR" altLang="en-US" dirty="0" smtClean="0"/>
              <a:t>나타내면 오른쪽 그림과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뭔가 좀 이상합니다</a:t>
            </a:r>
            <a:r>
              <a:rPr lang="en-US" altLang="ko-KR" dirty="0"/>
              <a:t>. </a:t>
            </a:r>
            <a:r>
              <a:rPr lang="ko-KR" altLang="en-US" dirty="0"/>
              <a:t>논리곱과 논리합에서 봤던 것과는 뭔가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배타적 논리합의 경우에는 </a:t>
            </a:r>
            <a:r>
              <a:rPr lang="en-US" altLang="ko-KR" dirty="0"/>
              <a:t>1</a:t>
            </a:r>
            <a:r>
              <a:rPr lang="ko-KR" altLang="en-US" dirty="0"/>
              <a:t>개의 직선을 이용해 빨간색 지역과 녹색 지역을 구분하는 것이 불가능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말해 단순한 선형 분류자는 </a:t>
            </a:r>
            <a:r>
              <a:rPr lang="en-US" altLang="ko-KR" dirty="0"/>
              <a:t>XOR</a:t>
            </a:r>
            <a:r>
              <a:rPr lang="ko-KR" altLang="en-US" dirty="0"/>
              <a:t>함수에 좌우되는 학습 데이터들을 </a:t>
            </a:r>
            <a:r>
              <a:rPr lang="ko-KR" altLang="en-US" dirty="0" smtClean="0"/>
              <a:t>학습하는 </a:t>
            </a:r>
            <a:r>
              <a:rPr lang="ko-KR" altLang="en-US" dirty="0"/>
              <a:t>것이 불가능 하다는 뜻입니다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이것이 바로 단순한 선형 분류자의 한계입니다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단순한 </a:t>
            </a:r>
            <a:r>
              <a:rPr lang="ko-KR" altLang="en-US" dirty="0"/>
              <a:t>선형 </a:t>
            </a:r>
            <a:r>
              <a:rPr lang="ko-KR" altLang="en-US" dirty="0" err="1"/>
              <a:t>분류자는</a:t>
            </a:r>
            <a:r>
              <a:rPr lang="ko-KR" altLang="en-US" dirty="0"/>
              <a:t> </a:t>
            </a:r>
            <a:r>
              <a:rPr lang="ko-KR" altLang="en-US" dirty="0" smtClean="0"/>
              <a:t>해결해야 하는 문제가 </a:t>
            </a:r>
            <a:r>
              <a:rPr lang="ko-KR" altLang="en-US" dirty="0"/>
              <a:t>단일 직선에 의해 구분되지 않는다면 아무 소용이 없게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우리는 </a:t>
            </a:r>
            <a:r>
              <a:rPr lang="ko-KR" altLang="en-US" dirty="0"/>
              <a:t>어떤 문제가 선형적으로 구분 불가능하다고 하더라도 인공 신경망을 통해 </a:t>
            </a:r>
            <a:r>
              <a:rPr lang="ko-KR" altLang="en-US" dirty="0" smtClean="0"/>
              <a:t>해결할 수 있기를 기대합니다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그렇다면 </a:t>
            </a:r>
            <a:r>
              <a:rPr lang="ko-KR" altLang="en-US" dirty="0"/>
              <a:t>어떻게 </a:t>
            </a:r>
            <a:r>
              <a:rPr lang="ko-KR" altLang="en-US" dirty="0" smtClean="0"/>
              <a:t>해야 할까요</a:t>
            </a:r>
            <a:r>
              <a:rPr lang="en-US" altLang="ko-KR" dirty="0"/>
              <a:t>?</a:t>
            </a:r>
          </a:p>
          <a:p>
            <a:r>
              <a:rPr lang="ko-KR" altLang="en-US" dirty="0" smtClean="0"/>
              <a:t>다음 페이지에서 해결에 </a:t>
            </a:r>
            <a:r>
              <a:rPr lang="ko-KR" altLang="en-US" dirty="0"/>
              <a:t>대한 실마리를 </a:t>
            </a:r>
            <a:r>
              <a:rPr lang="ko-KR" altLang="en-US" dirty="0" smtClean="0"/>
              <a:t>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783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여려 개의 분류자를 이용하면 </a:t>
            </a:r>
            <a:r>
              <a:rPr lang="ko-KR" altLang="en-US" dirty="0" smtClean="0"/>
              <a:t>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이것은 </a:t>
            </a:r>
            <a:r>
              <a:rPr lang="ko-KR" altLang="en-US" dirty="0"/>
              <a:t>인공 신경망에서 매우 중요한 개념입니다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여러 </a:t>
            </a:r>
            <a:r>
              <a:rPr lang="ko-KR" altLang="en-US" dirty="0"/>
              <a:t>개의 선을 이용하면 </a:t>
            </a:r>
            <a:r>
              <a:rPr lang="ko-KR" altLang="en-US" dirty="0" smtClean="0"/>
              <a:t>이상한 </a:t>
            </a:r>
            <a:r>
              <a:rPr lang="ko-KR" altLang="en-US" dirty="0"/>
              <a:t>형태의 지역이라 할지라도 분류해낼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이제 </a:t>
            </a:r>
            <a:r>
              <a:rPr lang="ko-KR" altLang="en-US" dirty="0"/>
              <a:t>다음 </a:t>
            </a:r>
            <a:r>
              <a:rPr lang="ko-KR" altLang="en-US" dirty="0" smtClean="0"/>
              <a:t>장에서 </a:t>
            </a:r>
            <a:r>
              <a:rPr lang="ko-KR" altLang="en-US" dirty="0"/>
              <a:t>여러 개의 분류자가 함께 </a:t>
            </a:r>
            <a:r>
              <a:rPr lang="ko-KR" altLang="en-US" dirty="0" smtClean="0"/>
              <a:t>동작하는 인공 신경망의 본질과 인공 </a:t>
            </a:r>
            <a:r>
              <a:rPr lang="ko-KR" altLang="en-US" dirty="0" err="1" smtClean="0"/>
              <a:t>신경망적인</a:t>
            </a:r>
            <a:r>
              <a:rPr lang="ko-KR" altLang="en-US" dirty="0" smtClean="0"/>
              <a:t> 접근에 영감을 줬던 동물의 두뇌에 대해 알아보겠습니다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수고하셨습니다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6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여러분은 이 사진들인 무엇인지 보자마자 아세요</a:t>
            </a:r>
            <a:endParaRPr lang="en-US" altLang="ko-KR" dirty="0" smtClean="0"/>
          </a:p>
          <a:p>
            <a:r>
              <a:rPr lang="ko-KR" altLang="en-US" dirty="0" smtClean="0"/>
              <a:t>그러나 기계는 그러하지 못합니다</a:t>
            </a:r>
            <a:endParaRPr lang="en-US" altLang="ko-KR" dirty="0" smtClean="0"/>
          </a:p>
          <a:p>
            <a:r>
              <a:rPr lang="ko-KR" altLang="en-US" dirty="0" smtClean="0"/>
              <a:t>사람이 잘하는</a:t>
            </a:r>
            <a:r>
              <a:rPr lang="ko-KR" altLang="en-US" baseline="0" dirty="0" smtClean="0"/>
              <a:t> 것과</a:t>
            </a:r>
            <a:r>
              <a:rPr lang="ko-KR" altLang="en-US" dirty="0" smtClean="0"/>
              <a:t> 컴퓨터가 잘하는 것이 다릅니다</a:t>
            </a:r>
            <a:endParaRPr lang="en-US" altLang="ko-KR" dirty="0" smtClean="0"/>
          </a:p>
          <a:p>
            <a:r>
              <a:rPr lang="ko-KR" altLang="en-US" dirty="0" smtClean="0"/>
              <a:t>컴퓨터는 계산을 빠르고 정확하게 잘하고 인간은 인식을 잘 합니다</a:t>
            </a:r>
            <a:endParaRPr lang="en-US" altLang="ko-KR" dirty="0" smtClean="0"/>
          </a:p>
          <a:p>
            <a:r>
              <a:rPr lang="ko-KR" altLang="en-US" dirty="0" smtClean="0"/>
              <a:t>우리가 </a:t>
            </a:r>
            <a:r>
              <a:rPr lang="ko-KR" altLang="en-US" dirty="0"/>
              <a:t>아무리 컴퓨터를 </a:t>
            </a:r>
            <a:r>
              <a:rPr lang="ko-KR" altLang="en-US" dirty="0" smtClean="0"/>
              <a:t>강력하게 만들어도 컴퓨터는 </a:t>
            </a:r>
            <a:r>
              <a:rPr lang="ko-KR" altLang="en-US" dirty="0"/>
              <a:t>사람의 지능이 결핍되어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이렇게 컴퓨터가 사람처럼 지능이 있었으면 하고 기대 </a:t>
            </a:r>
            <a:r>
              <a:rPr lang="ko-KR" altLang="en-US" dirty="0"/>
              <a:t>하는 </a:t>
            </a:r>
            <a:r>
              <a:rPr lang="ko-KR" altLang="en-US" dirty="0" smtClean="0"/>
              <a:t>영역이며 바로 인공지능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컴퓨터는 </a:t>
            </a:r>
            <a:r>
              <a:rPr lang="ko-KR" altLang="en-US" dirty="0"/>
              <a:t>전자로 구성되어 있으므로 컴퓨터에 </a:t>
            </a:r>
            <a:r>
              <a:rPr lang="ko-KR" altLang="en-US" dirty="0" smtClean="0"/>
              <a:t>인공지능을 </a:t>
            </a:r>
            <a:r>
              <a:rPr lang="ko-KR" altLang="en-US" dirty="0"/>
              <a:t>부여한다는 것은 새로운 알고리즘을 찾아주는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45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7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8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킬로미터를 마일로 변환해주는 간단한 </a:t>
            </a:r>
            <a:r>
              <a:rPr lang="ko-KR" altLang="en-US" dirty="0" err="1" smtClean="0"/>
              <a:t>예측자</a:t>
            </a:r>
            <a:r>
              <a:rPr lang="ko-KR" altLang="en-US" dirty="0" smtClean="0"/>
              <a:t> 기계를 만들어 보겠습니다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98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랜덤한</a:t>
            </a:r>
            <a:r>
              <a:rPr lang="ko-KR" altLang="en-US" dirty="0" smtClean="0"/>
              <a:t> 상수 값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를 골라서 대입해보면 </a:t>
            </a:r>
            <a:r>
              <a:rPr lang="en-US" altLang="ko-KR" dirty="0" smtClean="0"/>
              <a:t>50</a:t>
            </a:r>
            <a:r>
              <a:rPr lang="ko-KR" altLang="en-US" dirty="0"/>
              <a:t>마일을 예측 값으로 얻게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실제로 </a:t>
            </a:r>
            <a:r>
              <a:rPr lang="en-US" altLang="ko-KR" dirty="0"/>
              <a:t>100</a:t>
            </a:r>
            <a:r>
              <a:rPr lang="ko-KR" altLang="en-US" dirty="0"/>
              <a:t>킬로미터는 </a:t>
            </a:r>
            <a:r>
              <a:rPr lang="en-US" altLang="ko-KR" dirty="0"/>
              <a:t>62.137</a:t>
            </a:r>
            <a:r>
              <a:rPr lang="ko-KR" altLang="en-US" dirty="0"/>
              <a:t>마일 </a:t>
            </a:r>
            <a:r>
              <a:rPr lang="ko-KR" altLang="en-US" dirty="0" smtClean="0"/>
              <a:t>이므로 </a:t>
            </a:r>
            <a:r>
              <a:rPr lang="ko-KR" altLang="en-US" dirty="0"/>
              <a:t>우리는 예측한 </a:t>
            </a:r>
            <a:r>
              <a:rPr lang="en-US" altLang="ko-KR" dirty="0"/>
              <a:t>50</a:t>
            </a:r>
            <a:r>
              <a:rPr lang="ko-KR" altLang="en-US" dirty="0"/>
              <a:t>이라는 숫자가 정확하지 않은 답이라는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낸 답과 정답은 </a:t>
            </a:r>
            <a:r>
              <a:rPr lang="en-US" altLang="ko-KR" dirty="0"/>
              <a:t>12.137</a:t>
            </a:r>
            <a:r>
              <a:rPr lang="ko-KR" altLang="en-US" dirty="0"/>
              <a:t>의 차이가 있는데 이를 </a:t>
            </a:r>
            <a:r>
              <a:rPr lang="ko-KR" altLang="en-US" dirty="0" smtClean="0"/>
              <a:t>오차</a:t>
            </a:r>
            <a:r>
              <a:rPr lang="en-US" altLang="ko-KR" dirty="0" smtClean="0"/>
              <a:t>(error)</a:t>
            </a:r>
            <a:r>
              <a:rPr lang="ko-KR" altLang="en-US" dirty="0" smtClean="0"/>
              <a:t>라고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오차는 </a:t>
            </a:r>
            <a:r>
              <a:rPr lang="ko-KR" altLang="en-US" dirty="0"/>
              <a:t>우리의 계산 값과 실제 값 간의 차이를 의미하는 용어입니다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171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이번에는 상수 </a:t>
            </a:r>
            <a:r>
              <a:rPr lang="en-US" altLang="ko-KR" dirty="0"/>
              <a:t>c</a:t>
            </a:r>
            <a:r>
              <a:rPr lang="ko-KR" altLang="en-US" dirty="0"/>
              <a:t>값을 조금 더 증가시켜 </a:t>
            </a:r>
            <a:r>
              <a:rPr lang="en-US" altLang="ko-KR" dirty="0"/>
              <a:t>0.6</a:t>
            </a:r>
            <a:r>
              <a:rPr lang="ko-KR" altLang="en-US" dirty="0"/>
              <a:t>을 대입하면 이제 오차는 </a:t>
            </a:r>
            <a:r>
              <a:rPr lang="en-US" altLang="ko-KR" dirty="0"/>
              <a:t>2.137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/>
              <a:t>정도 오차라면 우리가 만족하고 넘어갈 수 있을 것 같기도 한데요</a:t>
            </a:r>
            <a:endParaRPr lang="en-US" altLang="ko-KR" dirty="0"/>
          </a:p>
          <a:p>
            <a:r>
              <a:rPr lang="ko-KR" altLang="en-US" dirty="0"/>
              <a:t>여기서 중요한 것은 첫 번째 시도에서 얻은 오차를 거울삼아 두 번째 시도를 했다는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첫 번째 시도에서 오차가 </a:t>
            </a:r>
            <a:r>
              <a:rPr lang="en-US" altLang="ko-KR" dirty="0"/>
              <a:t>12.137</a:t>
            </a:r>
            <a:r>
              <a:rPr lang="ko-KR" altLang="en-US" dirty="0"/>
              <a:t>인 것을 알고 </a:t>
            </a:r>
            <a:r>
              <a:rPr lang="en-US" altLang="ko-KR" dirty="0"/>
              <a:t>c</a:t>
            </a:r>
            <a:r>
              <a:rPr lang="ko-KR" altLang="en-US" dirty="0"/>
              <a:t>값을 더 증가시켰다는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값을 구하기 위해 동일한 시도를 계속해보겠습니다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이쯤 되면 그냥 계산만 해보면 </a:t>
            </a:r>
            <a:r>
              <a:rPr lang="en-US" altLang="ko-KR" dirty="0"/>
              <a:t>c</a:t>
            </a:r>
            <a:r>
              <a:rPr lang="ko-KR" altLang="en-US" dirty="0"/>
              <a:t>값을 구할 수 있는데 왜 이렇게 설명하는지 </a:t>
            </a:r>
            <a:r>
              <a:rPr lang="ko-KR" altLang="en-US" dirty="0" smtClean="0"/>
              <a:t>의아해 하실 </a:t>
            </a:r>
            <a:r>
              <a:rPr lang="ko-KR" altLang="en-US" dirty="0"/>
              <a:t>것입니다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하지만 </a:t>
            </a:r>
            <a:r>
              <a:rPr lang="ko-KR" altLang="en-US" dirty="0"/>
              <a:t>앞으로 접하게 될 인공 신경망은 이와 같은 간단한 공식으로는 해결되지 않기 때문입니다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70147-22CF-48F7-93F3-AEE5688C41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6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595B3-829A-42B2-9D85-78417732D4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9315" y="2280556"/>
            <a:ext cx="9144000" cy="2296885"/>
          </a:xfrm>
        </p:spPr>
        <p:txBody>
          <a:bodyPr anchor="ctr"/>
          <a:lstStyle>
            <a:lvl1pPr algn="ctr">
              <a:defRPr sz="6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2B3FE96D-44A4-4631-9E76-0D7C574BA10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61075" y="6607423"/>
            <a:ext cx="9144000" cy="1826"/>
          </a:xfrm>
          <a:prstGeom prst="line">
            <a:avLst/>
          </a:prstGeom>
          <a:noFill/>
          <a:ln w="9525">
            <a:solidFill>
              <a:srgbClr val="3B6EA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48E10702-6C8E-4E31-B281-77C19EC3D461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-3081338" y="3081337"/>
            <a:ext cx="6858000" cy="695325"/>
          </a:xfrm>
          <a:prstGeom prst="rect">
            <a:avLst/>
          </a:prstGeom>
          <a:solidFill>
            <a:srgbClr val="3B6EA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0EB3891D-19FD-4B18-9381-90F98110A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1875" y="6213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00861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2B754-E1EF-4859-8521-E8042D13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503FA0-757C-4609-981F-404106103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0017B-F3DD-4CE7-B2E6-A38B21B0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C81705-4A4A-4CFE-BCFB-E12312655AC9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EFB53-7A87-4347-9D6F-8B310F3D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D36BB3-992C-4E75-A258-1A34DFB4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4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EBB337-5B0C-4332-874D-5EBA6A8B6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C4695E-D330-47DD-B7C3-6E829C9EA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83ADD-427E-43C5-9654-47D05483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CE238E-A3B0-4C41-86FB-4919629DA227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ADBC1-738F-47E5-AB59-FFAE0F9D9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7AE79-0C86-47B5-98B0-846782AE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0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6FD5E-9D1F-49DF-AA00-25473440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65126"/>
            <a:ext cx="9143999" cy="1266264"/>
          </a:xfrm>
        </p:spPr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BFAE7-3C2B-449E-A7DB-CAE771ED4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4131549"/>
          </a:xfrm>
        </p:spPr>
        <p:txBody>
          <a:bodyPr/>
          <a:lstStyle>
            <a:lvl1pPr>
              <a:defRPr>
                <a:latin typeface="나눔바른고딕"/>
              </a:defRPr>
            </a:lvl1pPr>
            <a:lvl2pPr>
              <a:defRPr>
                <a:latin typeface="나눔바른고딕"/>
              </a:defRPr>
            </a:lvl2pPr>
            <a:lvl3pPr>
              <a:defRPr>
                <a:latin typeface="나눔바른고딕"/>
              </a:defRPr>
            </a:lvl3pPr>
            <a:lvl4pPr>
              <a:defRPr>
                <a:latin typeface="나눔바른고딕"/>
              </a:defRPr>
            </a:lvl4pPr>
            <a:lvl5pPr>
              <a:defRPr>
                <a:latin typeface="나눔바른고딕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5D449EA1-B825-44CD-99C2-FD23930053B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61075" y="6607423"/>
            <a:ext cx="9144000" cy="1826"/>
          </a:xfrm>
          <a:prstGeom prst="line">
            <a:avLst/>
          </a:prstGeom>
          <a:noFill/>
          <a:ln w="9525">
            <a:solidFill>
              <a:srgbClr val="3B6EA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010767-320C-44DE-9DC6-19B1583FBF10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-3081338" y="3081337"/>
            <a:ext cx="6858000" cy="695325"/>
          </a:xfrm>
          <a:prstGeom prst="rect">
            <a:avLst/>
          </a:prstGeom>
          <a:solidFill>
            <a:srgbClr val="3B6EA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586D652C-0733-4E99-AC23-C0A7F18EB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1875" y="6213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46578856-0168-45A8-B20B-60541F1273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09800" y="1660213"/>
            <a:ext cx="9982200" cy="102584"/>
          </a:xfrm>
          <a:prstGeom prst="rect">
            <a:avLst/>
          </a:prstGeom>
          <a:solidFill>
            <a:srgbClr val="3B6EA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975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2F147-7440-406B-936B-8E0CDA97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024" y="1612901"/>
            <a:ext cx="924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231B20-6C54-4781-9AAC-E0CE4F15B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024" y="4589463"/>
            <a:ext cx="924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3650B-9A8C-4E44-820C-4AA4C1A6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724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63594-2F06-471A-9BC6-BD16741A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B215CF-22A6-4A1E-A82D-7B6158A2C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85B4E-BCA4-41C9-80E7-A109FFE3F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08D3E-E335-4C75-9309-1A1B19EC4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D6168-339F-4AC9-898E-CDFECD1B91CF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74CD30-578A-42AA-8E02-0B39EBEA2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4AED6-2C78-4130-9F15-8235C279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42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4422C-856D-4F04-873D-7CF7A048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59D18B-576D-4844-9193-3DFACD9C3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A474F-18BB-406C-965C-7C64DEDAA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41F4AD-5BBA-4866-B7FC-569F91673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99EEED-80FC-43CE-9252-2490E867F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5C3195-4402-4DE1-BAC6-0EF6FE93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BEF3C-6923-49F7-BE8C-FE363F3A3888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F47BCD-9E56-4484-8B61-17551ADAE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12EF50-3486-4877-A8AE-1C0EE6B3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7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A3AB2-92CA-4C03-892D-C3BDB0E6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DF67C4-0070-45D1-859B-2EE62527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44E85C-96D1-4443-A315-C33BD9E0E084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D2D85A-6DFB-4AC9-87D5-09EC75B6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4247AF-D244-4F34-9C86-6C90BDA5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76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3FE145-3C11-4917-A55F-D5BB881B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F8BB89-A608-48EC-9844-18AAC5419A4E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C810D4-6475-4079-AB5B-CBBB5FCC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9AE4C-DCDF-4ADB-B80D-1F51E135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8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76D61-5D6A-4DBC-84E6-0DA25EF0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53CFE-5AD2-4482-B4F0-48B8BCDF1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9D7F68-7CE8-482B-8871-E77EA4059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043E9-4745-42AD-88CA-86D233B0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F721DB-5E58-45D0-862C-000F6BBB5148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6A637F-DA2A-430D-9ABB-692AAE81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547F15-ABE8-4E34-AF4A-045A0B93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3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2A477-E719-4767-ACE1-8C11A64B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2A0CEC-252C-4C71-908A-2702D02BB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A2B6FC-5DD7-4EBB-8512-61F14D375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111C97-1329-4562-8E3B-B3018FD0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B4D1AE-2AF1-4495-ADE8-481EF8A2991D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2481-DA2F-429C-9FBE-2BA06E33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BA94B-B886-4ABA-B00D-095DD8AE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72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75D1B-C61F-4F07-B719-39F74128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C5B6BD-3829-4D36-B97F-AE34D5A84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24868E-2D70-4C7E-87C7-87BEEA43A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1875" y="6213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4E3B-2790-45AB-9A85-320C4C8F03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15B433-D8F5-4627-B8DD-B4D444278B8D}"/>
              </a:ext>
            </a:extLst>
          </p:cNvPr>
          <p:cNvSpPr/>
          <p:nvPr userDrawn="1"/>
        </p:nvSpPr>
        <p:spPr>
          <a:xfrm>
            <a:off x="838200" y="6213475"/>
            <a:ext cx="1080000" cy="601200"/>
          </a:xfrm>
          <a:prstGeom prst="rect">
            <a:avLst/>
          </a:prstGeom>
          <a:blipFill dpi="0" rotWithShape="1">
            <a:blip r:embed="rId1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0F7D3EB4-7183-48CF-915F-19985D0017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61075" y="6607423"/>
            <a:ext cx="9144000" cy="1826"/>
          </a:xfrm>
          <a:prstGeom prst="line">
            <a:avLst/>
          </a:prstGeom>
          <a:noFill/>
          <a:ln w="9525">
            <a:solidFill>
              <a:srgbClr val="3B6EA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C5F2033-F031-47B1-918B-3F3A0078666A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-3081338" y="3081337"/>
            <a:ext cx="6858000" cy="695325"/>
          </a:xfrm>
          <a:prstGeom prst="rect">
            <a:avLst/>
          </a:prstGeom>
          <a:solidFill>
            <a:srgbClr val="3B6EA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360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keyourownneuralnetwork/makeyourownneuralnetwork" TargetMode="External"/><Relationship Id="rId2" Type="http://schemas.openxmlformats.org/officeDocument/2006/relationships/hyperlink" Target="http://preview2.hanbit.co.kr/books/bwrx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s://www.amazon.com/Make-Your-Own-Neural-Network-ebook/dp/B01EER4Z4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7.png"/><Relationship Id="rId5" Type="http://schemas.openxmlformats.org/officeDocument/2006/relationships/image" Target="../media/image241.png"/><Relationship Id="rId4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7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lphaGo" TargetMode="External"/><Relationship Id="rId13" Type="http://schemas.openxmlformats.org/officeDocument/2006/relationships/hyperlink" Target="https://en.wikipedia.org/wiki/Walter_Pitts" TargetMode="External"/><Relationship Id="rId18" Type="http://schemas.openxmlformats.org/officeDocument/2006/relationships/hyperlink" Target="https://en.wikipedia.org/wiki/Perceptrons_(book)" TargetMode="External"/><Relationship Id="rId3" Type="http://schemas.openxmlformats.org/officeDocument/2006/relationships/slideLayout" Target="../slideLayouts/slideLayout4.xml"/><Relationship Id="rId21" Type="http://schemas.openxmlformats.org/officeDocument/2006/relationships/hyperlink" Target="https://en.wikipedia.org/wiki/Geoffrey_Hinton" TargetMode="External"/><Relationship Id="rId7" Type="http://schemas.openxmlformats.org/officeDocument/2006/relationships/hyperlink" Target="https://en.wikipedia.org/wiki/Lee_Sedol" TargetMode="External"/><Relationship Id="rId12" Type="http://schemas.openxmlformats.org/officeDocument/2006/relationships/hyperlink" Target="https://en.wikipedia.org/wiki/Warren_Sturgis_McCulloch" TargetMode="External"/><Relationship Id="rId17" Type="http://schemas.openxmlformats.org/officeDocument/2006/relationships/hyperlink" Target="https://en.wikipedia.org/wiki/Seymour_Papert" TargetMode="External"/><Relationship Id="rId25" Type="http://schemas.openxmlformats.org/officeDocument/2006/relationships/image" Target="../media/image2.png"/><Relationship Id="rId2" Type="http://schemas.openxmlformats.org/officeDocument/2006/relationships/audio" Target="../media/media2.m4a"/><Relationship Id="rId16" Type="http://schemas.openxmlformats.org/officeDocument/2006/relationships/hyperlink" Target="https://en.wikipedia.org/wiki/Marvin_Minsky" TargetMode="External"/><Relationship Id="rId20" Type="http://schemas.openxmlformats.org/officeDocument/2006/relationships/hyperlink" Target="https://en.wikipedia.org/wiki/Neural_network" TargetMode="External"/><Relationship Id="rId1" Type="http://schemas.microsoft.com/office/2007/relationships/media" Target="../media/media2.m4a"/><Relationship Id="rId6" Type="http://schemas.openxmlformats.org/officeDocument/2006/relationships/hyperlink" Target="https://en.wikipedia.org/wiki/Go_(game)" TargetMode="External"/><Relationship Id="rId11" Type="http://schemas.openxmlformats.org/officeDocument/2006/relationships/hyperlink" Target="https://en.wikipedia.org/wiki/Seoul" TargetMode="External"/><Relationship Id="rId24" Type="http://schemas.openxmlformats.org/officeDocument/2006/relationships/hyperlink" Target="https://deeplearning.mit.edu/" TargetMode="External"/><Relationship Id="rId5" Type="http://schemas.openxmlformats.org/officeDocument/2006/relationships/hyperlink" Target="https://en.wikipedia.org/wiki/Garry_Kasparov" TargetMode="External"/><Relationship Id="rId15" Type="http://schemas.openxmlformats.org/officeDocument/2006/relationships/hyperlink" Target="https://en.wikipedia.org/wiki/Frank_Rosenblatt" TargetMode="External"/><Relationship Id="rId23" Type="http://schemas.openxmlformats.org/officeDocument/2006/relationships/hyperlink" Target="http://yann.lecun.com/" TargetMode="External"/><Relationship Id="rId10" Type="http://schemas.openxmlformats.org/officeDocument/2006/relationships/hyperlink" Target="https://en.wikipedia.org/wiki/Google_DeepMind" TargetMode="External"/><Relationship Id="rId19" Type="http://schemas.openxmlformats.org/officeDocument/2006/relationships/hyperlink" Target="invention%20of%20an%20associative%20neural%20network" TargetMode="External"/><Relationship Id="rId4" Type="http://schemas.openxmlformats.org/officeDocument/2006/relationships/notesSlide" Target="../notesSlides/notesSlide2.xml"/><Relationship Id="rId9" Type="http://schemas.openxmlformats.org/officeDocument/2006/relationships/hyperlink" Target="https://en.wikipedia.org/wiki/Computer_Go" TargetMode="External"/><Relationship Id="rId14" Type="http://schemas.openxmlformats.org/officeDocument/2006/relationships/hyperlink" Target="https://en.wikipedia.org/wiki/Cornell_Aeronautical_Laboratory" TargetMode="External"/><Relationship Id="rId22" Type="http://schemas.openxmlformats.org/officeDocument/2006/relationships/hyperlink" Target="https://en.wikipedia.org/wiki/Backpropagation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2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861852"/>
            <a:ext cx="9592020" cy="2074354"/>
          </a:xfrm>
        </p:spPr>
        <p:txBody>
          <a:bodyPr>
            <a:normAutofit fontScale="90000"/>
          </a:bodyPr>
          <a:lstStyle/>
          <a:p>
            <a:r>
              <a:rPr lang="en-US" altLang="ko-KR" sz="53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 Your </a:t>
            </a:r>
            <a:r>
              <a:rPr lang="en-US" altLang="ko-KR" sz="53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Own Neural Network</a:t>
            </a:r>
            <a:r>
              <a:rPr lang="en-US" altLang="ko-KR" sz="49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49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신경망 첫걸음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71149" y="4450710"/>
            <a:ext cx="6297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1 </a:t>
            </a:r>
            <a:r>
              <a:rPr lang="en-US" altLang="ko-KR" sz="2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How They </a:t>
            </a: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Work</a:t>
            </a:r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2 </a:t>
            </a:r>
            <a:r>
              <a:rPr lang="en-US" altLang="ko-KR" sz="2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DIY (Do It Yourself) with </a:t>
            </a: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</a:p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3 </a:t>
            </a:r>
            <a:r>
              <a:rPr lang="en-US" altLang="ko-KR" sz="2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Even More </a:t>
            </a: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8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65"/>
    </mc:Choice>
    <mc:Fallback>
      <p:transition spd="slow" advTm="26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B77A8-C879-41AB-84C2-4968B653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21059"/>
            <a:ext cx="9143999" cy="126626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 Simple Predicting Machine</a:t>
            </a:r>
            <a:br>
              <a:rPr lang="en-US" altLang="ko-KR" dirty="0" smtClean="0"/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간단한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예측자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1ED0D-34E9-43A6-9FC4-FB65C4EB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90281"/>
            <a:ext cx="9357911" cy="118171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</a:rPr>
              <a:t>Imagine a basic machine that takes a question, does some “thinking” and pushes out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an</a:t>
            </a:r>
            <a:r>
              <a:rPr lang="en-US" altLang="ko-KR" sz="2000" dirty="0">
                <a:latin typeface="나눔스퀘어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answer.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만약 질문을 받아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생각한 다음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대답을 출력해주는 기계가 있다고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해보죠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6A565-07D5-4FD9-928E-257D94FDB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1875" y="6213475"/>
            <a:ext cx="2743200" cy="365125"/>
          </a:xfrm>
        </p:spPr>
        <p:txBody>
          <a:bodyPr/>
          <a:lstStyle/>
          <a:p>
            <a:fld id="{B9154E3B-2790-45AB-9A85-320C4C8F03E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2" name="Shape 118" descr="part1_q_think_a.png">
            <a:extLst>
              <a:ext uri="{FF2B5EF4-FFF2-40B4-BE49-F238E27FC236}">
                <a16:creationId xmlns:a16="http://schemas.microsoft.com/office/drawing/2014/main" id="{F34C9B62-9B6B-452E-8525-5AAF0CBAC8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575" y="2899717"/>
            <a:ext cx="4444445" cy="13968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C1ED0D-34E9-43A6-9FC4-FB65C4EB94BC}"/>
              </a:ext>
            </a:extLst>
          </p:cNvPr>
          <p:cNvSpPr txBox="1">
            <a:spLocks/>
          </p:cNvSpPr>
          <p:nvPr/>
        </p:nvSpPr>
        <p:spPr>
          <a:xfrm>
            <a:off x="2209800" y="4296543"/>
            <a:ext cx="9144000" cy="77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나눔스퀘어" panose="020B0600000101010101" pitchFamily="50" charset="-127"/>
              </a:rPr>
              <a:t>Computers don’t really think, they’re just glorified calculators remember.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컴퓨터는 뛰어난 계산기일 뿐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생각을 하는 것은 아닙니다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pic>
        <p:nvPicPr>
          <p:cNvPr id="7" name="Shape 124" descr="part1_input_process_output.png">
            <a:extLst>
              <a:ext uri="{FF2B5EF4-FFF2-40B4-BE49-F238E27FC236}">
                <a16:creationId xmlns:a16="http://schemas.microsoft.com/office/drawing/2014/main" id="{F3B6EA98-A299-428F-B39E-A40584C0C5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82" y="5156287"/>
            <a:ext cx="4571429" cy="1396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3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B77A8-C879-41AB-84C2-4968B653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Computer Calculation</a:t>
            </a:r>
            <a:br>
              <a:rPr lang="en-US" altLang="ko-KR" dirty="0" smtClean="0"/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컴퓨터의 계산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1ED0D-34E9-43A6-9FC4-FB65C4EB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2404853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</a:rPr>
              <a:t>A computer takes some input, does some calculation and pops out an output. The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following illustrates </a:t>
            </a:r>
            <a:r>
              <a:rPr lang="en-US" altLang="ko-KR" sz="2000" dirty="0">
                <a:latin typeface="나눔스퀘어" panose="020B0600000101010101" pitchFamily="50" charset="-127"/>
              </a:rPr>
              <a:t>this. An input of “3 x 4” is processed, perhaps by turning multiplication into an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easier set </a:t>
            </a:r>
            <a:r>
              <a:rPr lang="en-US" altLang="ko-KR" sz="2000" dirty="0">
                <a:latin typeface="나눔스퀘어" panose="020B0600000101010101" pitchFamily="50" charset="-127"/>
              </a:rPr>
              <a:t>of additions, and the output answer “12” pops out. </a:t>
            </a:r>
            <a:endParaRPr lang="en-US" altLang="ko-KR" sz="2000" dirty="0" smtClean="0">
              <a:latin typeface="나눔스퀘어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예를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들어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3 X 4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라는 입력을 받게 되면 컴퓨터는 내부 처리 방식인 덧셈 연산으로 변환해 처리하고 결과값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12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를 출력합니다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6A565-07D5-4FD9-928E-257D94FDB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4B711D-82EE-499D-AB01-2D7D409D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49" y="4230477"/>
            <a:ext cx="52959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B77A8-C879-41AB-84C2-4968B653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Predictor Example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간단한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예측자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1ED0D-34E9-43A6-9FC4-FB65C4EB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3"/>
            <a:ext cx="9144000" cy="18980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</a:rPr>
              <a:t>Imagine a machine that converts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kilometers </a:t>
            </a:r>
            <a:r>
              <a:rPr lang="en-US" altLang="ko-KR" sz="2000" dirty="0">
                <a:latin typeface="나눔스퀘어" panose="020B0600000101010101" pitchFamily="50" charset="-127"/>
              </a:rPr>
              <a:t>to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miles.</a:t>
            </a: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</a:rPr>
              <a:t>Now imagine we don’t know the formula for converting between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kilometers </a:t>
            </a:r>
            <a:r>
              <a:rPr lang="en-US" altLang="ko-KR" sz="2000" dirty="0">
                <a:latin typeface="나눔스퀘어" panose="020B0600000101010101" pitchFamily="50" charset="-127"/>
              </a:rPr>
              <a:t>and miles.</a:t>
            </a:r>
            <a:endParaRPr lang="en-US" altLang="ko-KR" sz="1800" dirty="0" smtClean="0">
              <a:latin typeface="나눔스퀘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킬로미터를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마일로 변환해주는 기계가 있다고 했을 때 우리는 킬로미터에서 마일로 변환하는 공식을 모른다고 가정하겠습니다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6A565-07D5-4FD9-928E-257D94FDB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B46A7-3DE4-442D-8FF1-56C0E111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6" y="4121165"/>
            <a:ext cx="54578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E3250-2003-4C75-BA44-157C6B62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Simple Predictor Example</a:t>
            </a:r>
            <a:br>
              <a:rPr lang="en-US" altLang="ko-KR" b="0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간단한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예측자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예제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534E2C-3AFE-4E7F-AE1D-A4D0512F2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1825625"/>
            <a:ext cx="9412995" cy="184562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</a:rPr>
              <a:t>All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we know </a:t>
            </a:r>
            <a:r>
              <a:rPr lang="en-US" altLang="ko-KR" sz="2000" dirty="0">
                <a:latin typeface="나눔스퀘어" panose="020B0600000101010101" pitchFamily="50" charset="-127"/>
              </a:rPr>
              <a:t>is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the relationship </a:t>
            </a:r>
            <a:r>
              <a:rPr lang="en-US" altLang="ko-KR" sz="2000" dirty="0">
                <a:latin typeface="나눔스퀘어" panose="020B0600000101010101" pitchFamily="50" charset="-127"/>
              </a:rPr>
              <a:t>between the two is </a:t>
            </a:r>
            <a:r>
              <a:rPr lang="en-US" altLang="ko-KR" sz="2000" b="1" dirty="0" smtClean="0">
                <a:latin typeface="나눔스퀘어" panose="020B0600000101010101" pitchFamily="50" charset="-127"/>
              </a:rPr>
              <a:t>linear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. </a:t>
            </a:r>
          </a:p>
          <a:p>
            <a:r>
              <a:rPr lang="en-US" altLang="ko-KR" sz="2000" dirty="0" smtClean="0">
                <a:latin typeface="나눔스퀘어" panose="020B0600000101010101" pitchFamily="50" charset="-127"/>
              </a:rPr>
              <a:t>That </a:t>
            </a:r>
            <a:r>
              <a:rPr lang="en-US" altLang="ko-KR" sz="2000" dirty="0">
                <a:latin typeface="나눔스퀘어" panose="020B0600000101010101" pitchFamily="50" charset="-127"/>
              </a:rPr>
              <a:t>means if we double the number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in miles</a:t>
            </a:r>
            <a:r>
              <a:rPr lang="en-US" altLang="ko-KR" sz="2000" dirty="0">
                <a:latin typeface="나눔스퀘어" panose="020B0600000101010101" pitchFamily="50" charset="-127"/>
              </a:rPr>
              <a:t>, the same distance in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kilometers </a:t>
            </a:r>
            <a:r>
              <a:rPr lang="en-US" altLang="ko-KR" sz="2000" dirty="0">
                <a:latin typeface="나눔스퀘어" panose="020B0600000101010101" pitchFamily="50" charset="-127"/>
              </a:rPr>
              <a:t>is also doubled. That makes intuitive sense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우리가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아는 것은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‘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킬로미터와 마일의 관계가 선형이다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’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입니다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선형이므로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만약 마일을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배로 늘리면 킬로미터도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배로 늘어나게 됩니다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8D066-54BF-4411-9D76-602718405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399" y="6216981"/>
            <a:ext cx="2743200" cy="365125"/>
          </a:xfrm>
        </p:spPr>
        <p:txBody>
          <a:bodyPr/>
          <a:lstStyle/>
          <a:p>
            <a:fld id="{B9154E3B-2790-45AB-9A85-320C4C8F03E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956775-D3B5-4DB7-BF28-34681050247D}"/>
              </a:ext>
            </a:extLst>
          </p:cNvPr>
          <p:cNvSpPr/>
          <p:nvPr/>
        </p:nvSpPr>
        <p:spPr>
          <a:xfrm>
            <a:off x="2170215" y="3832738"/>
            <a:ext cx="9067799" cy="688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“miles = </a:t>
            </a:r>
            <a:r>
              <a:rPr lang="en-US" altLang="ko-KR" sz="2400" dirty="0" err="1">
                <a:solidFill>
                  <a:schemeClr val="tx1"/>
                </a:solidFill>
              </a:rPr>
              <a:t>kilometres</a:t>
            </a:r>
            <a:r>
              <a:rPr lang="en-US" altLang="ko-KR" sz="2400" dirty="0">
                <a:solidFill>
                  <a:schemeClr val="tx1"/>
                </a:solidFill>
              </a:rPr>
              <a:t> x </a:t>
            </a:r>
            <a:r>
              <a:rPr lang="en-US" altLang="ko-KR" sz="2400" b="1" dirty="0">
                <a:solidFill>
                  <a:schemeClr val="tx1"/>
                </a:solidFill>
              </a:rPr>
              <a:t>c </a:t>
            </a:r>
            <a:r>
              <a:rPr lang="en-US" altLang="ko-KR" sz="2400" dirty="0" smtClean="0">
                <a:solidFill>
                  <a:schemeClr val="tx1"/>
                </a:solidFill>
              </a:rPr>
              <a:t>”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D6CEF8A-1F1A-4679-AC38-13D9513B6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728855"/>
              </p:ext>
            </p:extLst>
          </p:nvPr>
        </p:nvGraphicFramePr>
        <p:xfrm>
          <a:off x="2170214" y="4774884"/>
          <a:ext cx="9067800" cy="1188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22600">
                  <a:extLst>
                    <a:ext uri="{9D8B030D-6E8A-4147-A177-3AD203B41FA5}">
                      <a16:colId xmlns:a16="http://schemas.microsoft.com/office/drawing/2014/main" val="2072861079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270529477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111335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u="none" strike="noStrike" kern="1200" baseline="0" dirty="0" smtClean="0">
                          <a:solidFill>
                            <a:schemeClr val="tx1"/>
                          </a:solidFill>
                        </a:rPr>
                        <a:t>Truth Example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u="none" strike="noStrike" kern="1200" baseline="0" dirty="0" smtClean="0">
                          <a:solidFill>
                            <a:schemeClr val="tx1"/>
                          </a:solidFill>
                        </a:rPr>
                        <a:t>Kilometers</a:t>
                      </a:r>
                      <a:endParaRPr lang="ko-KR" altLang="en-US" sz="2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u="none" strike="noStrike" kern="1200" baseline="0" dirty="0" smtClean="0">
                          <a:solidFill>
                            <a:schemeClr val="tx1"/>
                          </a:solidFill>
                        </a:rPr>
                        <a:t>Miles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38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593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62.137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54312"/>
                  </a:ext>
                </a:extLst>
              </a:tr>
            </a:tbl>
          </a:graphicData>
        </a:graphic>
      </p:graphicFrame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2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0"/>
    </mc:Choice>
    <mc:Fallback>
      <p:transition spd="slow" advTm="7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9D8EC-C15B-4A6B-BE45-31CD438F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Simple Predictor Example</a:t>
            </a:r>
            <a:br>
              <a:rPr lang="en-US" altLang="ko-KR" b="0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간단한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예측자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예제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153E2-20C7-4637-B895-7347A4CCF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9144000" cy="16033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나눔스퀘어" panose="020B0600000101010101" pitchFamily="50" charset="-127"/>
              </a:rPr>
              <a:t>What should we do to work out that missing constant c? </a:t>
            </a:r>
            <a:endParaRPr lang="en-US" altLang="ko-KR" dirty="0" smtClean="0">
              <a:latin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latin typeface="나눔스퀘어" panose="020B0600000101010101" pitchFamily="50" charset="-127"/>
              </a:rPr>
              <a:t>Let’s </a:t>
            </a:r>
            <a:r>
              <a:rPr lang="en-US" altLang="ko-KR" dirty="0">
                <a:latin typeface="나눔스퀘어" panose="020B0600000101010101" pitchFamily="50" charset="-127"/>
              </a:rPr>
              <a:t>just pluck a value at </a:t>
            </a:r>
            <a:r>
              <a:rPr lang="en-US" altLang="ko-KR" b="1" dirty="0">
                <a:latin typeface="나눔스퀘어" panose="020B0600000101010101" pitchFamily="50" charset="-127"/>
              </a:rPr>
              <a:t>random </a:t>
            </a:r>
            <a:r>
              <a:rPr lang="en-US" altLang="ko-KR" dirty="0" smtClean="0">
                <a:latin typeface="나눔스퀘어" panose="020B0600000101010101" pitchFamily="50" charset="-127"/>
              </a:rPr>
              <a:t>and give </a:t>
            </a:r>
            <a:r>
              <a:rPr lang="en-US" altLang="ko-KR" dirty="0">
                <a:latin typeface="나눔스퀘어" panose="020B0600000101010101" pitchFamily="50" charset="-127"/>
              </a:rPr>
              <a:t>it a go! </a:t>
            </a:r>
            <a:r>
              <a:rPr lang="en-US" altLang="ko-KR" u="sng" dirty="0">
                <a:latin typeface="나눔스퀘어" panose="020B0600000101010101" pitchFamily="50" charset="-127"/>
              </a:rPr>
              <a:t>Let’s try c = 0.5 </a:t>
            </a:r>
            <a:r>
              <a:rPr lang="en-US" altLang="ko-KR" dirty="0">
                <a:latin typeface="나눔스퀘어" panose="020B0600000101010101" pitchFamily="50" charset="-127"/>
              </a:rPr>
              <a:t>and see what </a:t>
            </a:r>
            <a:r>
              <a:rPr lang="en-US" altLang="ko-KR" dirty="0" smtClean="0">
                <a:latin typeface="나눔스퀘어" panose="020B0600000101010101" pitchFamily="50" charset="-127"/>
              </a:rPr>
              <a:t>happens.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상수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값을 찾기 위해 일단 임의의 값을 하나 정해서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대입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예제에서는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0.5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대입하고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어떤 일이 벌어지는지 살펴보죠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E53C4-0FBF-45A2-9C21-2E8BF97B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DA1C-3808-4739-804C-FD4D6101F89D}"/>
              </a:ext>
            </a:extLst>
          </p:cNvPr>
          <p:cNvSpPr/>
          <p:nvPr/>
        </p:nvSpPr>
        <p:spPr>
          <a:xfrm>
            <a:off x="2209800" y="5245035"/>
            <a:ext cx="9067799" cy="10963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error = truth </a:t>
            </a:r>
            <a:r>
              <a:rPr lang="en-US" altLang="ko-KR" sz="2000" dirty="0" smtClean="0">
                <a:solidFill>
                  <a:schemeClr val="tx1"/>
                </a:solidFill>
              </a:rPr>
              <a:t>- calculated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= 62.137 </a:t>
            </a:r>
            <a:r>
              <a:rPr lang="en-US" altLang="ko-KR" sz="2000" dirty="0" smtClean="0">
                <a:solidFill>
                  <a:schemeClr val="tx1"/>
                </a:solidFill>
              </a:rPr>
              <a:t>- 50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= </a:t>
            </a:r>
            <a:r>
              <a:rPr lang="en-US" altLang="ko-KR" sz="2000" dirty="0" smtClean="0">
                <a:solidFill>
                  <a:schemeClr val="tx1"/>
                </a:solidFill>
              </a:rPr>
              <a:t>12.137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951613-663D-43E1-9A3B-3208D458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362" y="3447424"/>
            <a:ext cx="5782873" cy="180000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71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57"/>
    </mc:Choice>
    <mc:Fallback>
      <p:transition spd="slow" advTm="29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9D8EC-C15B-4A6B-BE45-31CD438F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Simple </a:t>
            </a:r>
            <a:r>
              <a:rPr lang="en-US" altLang="ko-KR" b="0" dirty="0" smtClean="0"/>
              <a:t>Predictor</a:t>
            </a:r>
            <a:r>
              <a:rPr lang="en-US" altLang="ko-KR" b="0" dirty="0"/>
              <a:t> </a:t>
            </a:r>
            <a:r>
              <a:rPr lang="en-US" altLang="ko-KR" b="0" dirty="0" smtClean="0"/>
              <a:t>Example</a:t>
            </a:r>
            <a:r>
              <a:rPr lang="en-US" altLang="ko-KR" b="0" dirty="0"/>
              <a:t/>
            </a:r>
            <a:br>
              <a:rPr lang="en-US" altLang="ko-KR" b="0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간단한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예측자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예제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153E2-20C7-4637-B895-7347A4CCF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17976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나눔스퀘어" panose="020B0600000101010101" pitchFamily="50" charset="-127"/>
              </a:rPr>
              <a:t>Look at that error again. </a:t>
            </a:r>
            <a:endParaRPr lang="en-US" altLang="ko-KR" sz="1800" dirty="0" smtClean="0">
              <a:latin typeface="나눔스퀘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 smtClean="0">
                <a:latin typeface="나눔스퀘어" panose="020B0600000101010101" pitchFamily="50" charset="-127"/>
              </a:rPr>
              <a:t>We </a:t>
            </a:r>
            <a:r>
              <a:rPr lang="en-US" altLang="ko-KR" sz="1800" dirty="0">
                <a:latin typeface="나눔스퀘어" panose="020B0600000101010101" pitchFamily="50" charset="-127"/>
              </a:rPr>
              <a:t>were short by 12.137. Because the formula for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converting kilometers </a:t>
            </a:r>
            <a:r>
              <a:rPr lang="en-US" altLang="ko-KR" sz="1800" dirty="0">
                <a:latin typeface="나눔스퀘어" panose="020B0600000101010101" pitchFamily="50" charset="-127"/>
              </a:rPr>
              <a:t>to miles is linear, miles =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kilometers </a:t>
            </a:r>
            <a:r>
              <a:rPr lang="en-US" altLang="ko-KR" sz="1800" dirty="0">
                <a:latin typeface="나눔스퀘어" panose="020B0600000101010101" pitchFamily="50" charset="-127"/>
              </a:rPr>
              <a:t>x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c </a:t>
            </a:r>
            <a:r>
              <a:rPr lang="en-US" altLang="ko-KR" sz="1800" dirty="0">
                <a:latin typeface="나눔스퀘어" panose="020B0600000101010101" pitchFamily="50" charset="-127"/>
              </a:rPr>
              <a:t>, we know that increasing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c </a:t>
            </a:r>
            <a:r>
              <a:rPr lang="en-US" altLang="ko-KR" sz="1800" dirty="0">
                <a:latin typeface="나눔스퀘어" panose="020B0600000101010101" pitchFamily="50" charset="-127"/>
              </a:rPr>
              <a:t>will increase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the output</a:t>
            </a:r>
            <a:r>
              <a:rPr lang="en-US" altLang="ko-KR" sz="1800" dirty="0">
                <a:latin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나눔스퀘어" panose="020B0600000101010101" pitchFamily="50" charset="-127"/>
              </a:rPr>
              <a:t>Let’s nudge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c </a:t>
            </a:r>
            <a:r>
              <a:rPr lang="en-US" altLang="ko-KR" sz="1800" dirty="0">
                <a:latin typeface="나눔스퀘어" panose="020B0600000101010101" pitchFamily="50" charset="-127"/>
              </a:rPr>
              <a:t>up from 0.5 to 0.6 and see what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happens.</a:t>
            </a:r>
          </a:p>
          <a:p>
            <a:pPr>
              <a:lnSpc>
                <a:spcPct val="100000"/>
              </a:lnSpc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실제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값에 비해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12.137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 모자랐고 식이 선형이라는 사실을 알고 있으므로 상수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c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값을 증가시키면 결과값이 커진다는 것을 알고 있습니다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따라서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상수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c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값을 조금 더 증가시켜서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0.6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E53C4-0FBF-45A2-9C21-2E8BF97B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FDA63A-448D-45E2-B26D-C25523EC6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507" y="3623237"/>
            <a:ext cx="5648325" cy="2843213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8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68"/>
    </mc:Choice>
    <mc:Fallback>
      <p:transition spd="slow" advTm="46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9D8EC-C15B-4A6B-BE45-31CD438F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Simple Predictor Example</a:t>
            </a:r>
            <a:br>
              <a:rPr lang="en-US" altLang="ko-KR" b="0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간단한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예측자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예제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153E2-20C7-4637-B895-7347A4CCF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1825625"/>
            <a:ext cx="9629775" cy="1370783"/>
          </a:xfrm>
        </p:spPr>
        <p:txBody>
          <a:bodyPr>
            <a:normAutofit fontScale="92500"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</a:rPr>
              <a:t>Let’s do this again. </a:t>
            </a:r>
            <a:endParaRPr lang="en-US" altLang="ko-KR" sz="2000" dirty="0" smtClean="0">
              <a:latin typeface="나눔스퀘어" panose="020B0600000101010101" pitchFamily="50" charset="-127"/>
            </a:endParaRPr>
          </a:p>
          <a:p>
            <a:r>
              <a:rPr lang="en-US" altLang="ko-KR" sz="2000" dirty="0" smtClean="0">
                <a:latin typeface="나눔스퀘어" panose="020B0600000101010101" pitchFamily="50" charset="-127"/>
              </a:rPr>
              <a:t>The </a:t>
            </a:r>
            <a:r>
              <a:rPr lang="en-US" altLang="ko-KR" sz="2000" dirty="0">
                <a:latin typeface="나눔스퀘어" panose="020B0600000101010101" pitchFamily="50" charset="-127"/>
              </a:rPr>
              <a:t>output of 60 is still too small. Let’s nudge the value of </a:t>
            </a:r>
            <a:r>
              <a:rPr lang="en-US" altLang="ko-KR" sz="2000" b="1" dirty="0">
                <a:latin typeface="나눔스퀘어" panose="020B0600000101010101" pitchFamily="50" charset="-127"/>
              </a:rPr>
              <a:t>c </a:t>
            </a:r>
            <a:r>
              <a:rPr lang="en-US" altLang="ko-KR" sz="2000" dirty="0">
                <a:latin typeface="나눔스퀘어" panose="020B0600000101010101" pitchFamily="50" charset="-127"/>
              </a:rPr>
              <a:t>up again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from 0.6 </a:t>
            </a:r>
            <a:r>
              <a:rPr lang="en-US" altLang="ko-KR" sz="2000" dirty="0">
                <a:latin typeface="나눔스퀘어" panose="020B0600000101010101" pitchFamily="50" charset="-127"/>
              </a:rPr>
              <a:t>to 0.7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두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번째 나온 결과 값인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60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마일은 여전히 실제 값보다 작으므로 세 번째 시도를 해봅니다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따라서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상수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c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값을 조금 더 증가시켜서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0.7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E53C4-0FBF-45A2-9C21-2E8BF97B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DA1C-3808-4739-804C-FD4D6101F89D}"/>
              </a:ext>
            </a:extLst>
          </p:cNvPr>
          <p:cNvSpPr/>
          <p:nvPr/>
        </p:nvSpPr>
        <p:spPr>
          <a:xfrm>
            <a:off x="2209800" y="5877241"/>
            <a:ext cx="9067799" cy="7013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Oh </a:t>
            </a:r>
            <a:r>
              <a:rPr lang="en-US" altLang="ko-KR" sz="2000" dirty="0">
                <a:solidFill>
                  <a:schemeClr val="tx1"/>
                </a:solidFill>
              </a:rPr>
              <a:t>no! We’ve gone too far and </a:t>
            </a:r>
            <a:r>
              <a:rPr lang="en-US" altLang="ko-KR" sz="2000" dirty="0" smtClean="0">
                <a:solidFill>
                  <a:srgbClr val="FF0000"/>
                </a:solidFill>
              </a:rPr>
              <a:t>overshoot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the known correct </a:t>
            </a:r>
            <a:r>
              <a:rPr lang="en-US" altLang="ko-KR" sz="2000" dirty="0" smtClean="0">
                <a:solidFill>
                  <a:schemeClr val="tx1"/>
                </a:solidFill>
              </a:rPr>
              <a:t>answer.</a:t>
            </a:r>
          </a:p>
          <a:p>
            <a:pPr algn="ctr"/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너무 많이 간 나머지 실제 값을 지나쳐 </a:t>
            </a:r>
            <a:r>
              <a:rPr lang="ko-KR" altLang="en-US" sz="2000" dirty="0" err="1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오버슈팅이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일어났습니다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A66AFC-7250-4506-AAF1-62A9C2AE9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024" y="3124516"/>
            <a:ext cx="5543550" cy="275272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9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13"/>
    </mc:Choice>
    <mc:Fallback>
      <p:transition spd="slow" advTm="13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9D8EC-C15B-4A6B-BE45-31CD438F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Simple Predictor Example</a:t>
            </a:r>
            <a:br>
              <a:rPr lang="en-US" altLang="ko-KR" b="0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간단한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예측자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예제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153E2-20C7-4637-B895-7347A4CCF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711889"/>
            <a:ext cx="9875704" cy="13649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1800" dirty="0">
                <a:latin typeface="나눔스퀘어" panose="020B0600000101010101" pitchFamily="50" charset="-127"/>
              </a:rPr>
              <a:t>Ok so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c </a:t>
            </a:r>
            <a:r>
              <a:rPr lang="en-US" altLang="ko-KR" sz="1800" dirty="0">
                <a:latin typeface="나눔스퀘어" panose="020B0600000101010101" pitchFamily="50" charset="-127"/>
              </a:rPr>
              <a:t>= 0.6 was way better than c = 0.7. </a:t>
            </a:r>
            <a:endParaRPr lang="en-US" altLang="ko-KR" sz="1800" dirty="0" smtClean="0">
              <a:latin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1800" dirty="0" smtClean="0">
                <a:latin typeface="나눔스퀘어" panose="020B0600000101010101" pitchFamily="50" charset="-127"/>
              </a:rPr>
              <a:t>We </a:t>
            </a:r>
            <a:r>
              <a:rPr lang="en-US" altLang="ko-KR" sz="1800" dirty="0">
                <a:latin typeface="나눔스퀘어" panose="020B0600000101010101" pitchFamily="50" charset="-127"/>
              </a:rPr>
              <a:t>could be happy with the small error from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c </a:t>
            </a:r>
            <a:r>
              <a:rPr lang="en-US" altLang="ko-KR" sz="1800" dirty="0">
                <a:latin typeface="나눔스퀘어" panose="020B0600000101010101" pitchFamily="50" charset="-127"/>
              </a:rPr>
              <a:t>=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0.6 and </a:t>
            </a:r>
            <a:r>
              <a:rPr lang="en-US" altLang="ko-KR" sz="1800" dirty="0">
                <a:latin typeface="나눔스퀘어" panose="020B0600000101010101" pitchFamily="50" charset="-127"/>
              </a:rPr>
              <a:t>end this exercise now. But let’s go on for just a bit longer. Why don’t we nudge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c </a:t>
            </a:r>
            <a:r>
              <a:rPr lang="en-US" altLang="ko-KR" sz="1800" dirty="0">
                <a:latin typeface="나눔스퀘어" panose="020B0600000101010101" pitchFamily="50" charset="-127"/>
              </a:rPr>
              <a:t>up by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just a </a:t>
            </a:r>
            <a:r>
              <a:rPr lang="en-US" altLang="ko-KR" sz="1800" dirty="0">
                <a:latin typeface="나눔스퀘어" panose="020B0600000101010101" pitchFamily="50" charset="-127"/>
              </a:rPr>
              <a:t>tiny amount, from 0.6 to 0.61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우리는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c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값이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0.7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보다는 작고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0.6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보다는 크다는 사실을 알았으므로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0.61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을 넣어보겠습니다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E53C4-0FBF-45A2-9C21-2E8BF97B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DA1C-3808-4739-804C-FD4D6101F89D}"/>
              </a:ext>
            </a:extLst>
          </p:cNvPr>
          <p:cNvSpPr/>
          <p:nvPr/>
        </p:nvSpPr>
        <p:spPr>
          <a:xfrm>
            <a:off x="2286000" y="6281865"/>
            <a:ext cx="9067799" cy="5572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That’s much </a:t>
            </a:r>
            <a:r>
              <a:rPr lang="en-US" altLang="ko-KR" sz="2000" dirty="0" err="1">
                <a:solidFill>
                  <a:schemeClr val="tx1"/>
                </a:solidFill>
              </a:rPr>
              <a:t>much</a:t>
            </a:r>
            <a:r>
              <a:rPr lang="en-US" altLang="ko-KR" sz="2000" dirty="0">
                <a:solidFill>
                  <a:schemeClr val="tx1"/>
                </a:solidFill>
              </a:rPr>
              <a:t> better than before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값과의 오차가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감소하였습니다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E48C9D-98D3-4257-AB2D-C2C15B433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664" y="3076873"/>
            <a:ext cx="5400675" cy="2733675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9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28"/>
    </mc:Choice>
    <mc:Fallback>
      <p:transition spd="slow" advTm="47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 Points</a:t>
            </a:r>
            <a:br>
              <a:rPr lang="en-US" altLang="ko-KR" dirty="0" smtClean="0"/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핵심 정리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1825625"/>
            <a:ext cx="9144000" cy="263207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</a:rPr>
              <a:t>All useful computer systems have an input, and an output, with some kind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of calculation </a:t>
            </a:r>
            <a:r>
              <a:rPr lang="en-US" altLang="ko-KR" sz="1600" dirty="0">
                <a:latin typeface="나눔스퀘어" panose="020B0600000101010101" pitchFamily="50" charset="-127"/>
              </a:rPr>
              <a:t>in between. Neural networks are no different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컴퓨터는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입력 연산 출력 시스템입니다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인공 신경망도 마찬가지 입니다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" panose="020B0600000101010101" pitchFamily="50" charset="-127"/>
            </a:endParaRPr>
          </a:p>
          <a:p>
            <a:r>
              <a:rPr lang="en-US" altLang="ko-KR" sz="1600" dirty="0" smtClean="0">
                <a:latin typeface="나눔스퀘어" panose="020B0600000101010101" pitchFamily="50" charset="-127"/>
              </a:rPr>
              <a:t>When </a:t>
            </a:r>
            <a:r>
              <a:rPr lang="en-US" altLang="ko-KR" sz="1600" dirty="0">
                <a:latin typeface="나눔스퀘어" panose="020B0600000101010101" pitchFamily="50" charset="-127"/>
              </a:rPr>
              <a:t>we don’t know exactly how something works we can try to estimate it with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a model </a:t>
            </a:r>
            <a:r>
              <a:rPr lang="en-US" altLang="ko-KR" sz="1600" dirty="0">
                <a:latin typeface="나눔스퀘어" panose="020B0600000101010101" pitchFamily="50" charset="-127"/>
              </a:rPr>
              <a:t>which includes parameters which we can adjust. If we didn’t know how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to convert kilometers </a:t>
            </a:r>
            <a:r>
              <a:rPr lang="en-US" altLang="ko-KR" sz="1600" dirty="0">
                <a:latin typeface="나눔스퀘어" panose="020B0600000101010101" pitchFamily="50" charset="-127"/>
              </a:rPr>
              <a:t>to miles, we might use a linear function as a model, with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an adjustable gradient.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어떤 것의 동작 원리를 정확히 파악할 수 없을 때 취할 수 있는 한 방식은 우리가 조정할 수 있는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매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개변수 값을 포함하는 모델을 만들어 보는 것입니다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우리는 킬로미터를 마일로 어떻게 변화해야 할 지 모른다고 가정하고 이를 조정 가능한 매개변수를 포함하는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선형함수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모델로 만들었습니다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" panose="020B0600000101010101" pitchFamily="50" charset="-127"/>
            </a:endParaRPr>
          </a:p>
          <a:p>
            <a:r>
              <a:rPr lang="en-US" altLang="ko-KR" sz="1600" dirty="0" smtClean="0">
                <a:latin typeface="나눔스퀘어" panose="020B0600000101010101" pitchFamily="50" charset="-127"/>
              </a:rPr>
              <a:t>A </a:t>
            </a:r>
            <a:r>
              <a:rPr lang="en-US" altLang="ko-KR" sz="1600" dirty="0">
                <a:latin typeface="나눔스퀘어" panose="020B0600000101010101" pitchFamily="50" charset="-127"/>
              </a:rPr>
              <a:t>good way of refining these models is to adjust the parameters based on how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wrong the </a:t>
            </a:r>
            <a:r>
              <a:rPr lang="en-US" altLang="ko-KR" sz="1600" dirty="0">
                <a:latin typeface="나눔스퀘어" panose="020B0600000101010101" pitchFamily="50" charset="-127"/>
              </a:rPr>
              <a:t>model is compared to known true examples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모델을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정교화해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나가는 좋은 방법은 오차에 기초해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매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개변수 값을 조정해 나가는 것 입니다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FCDA1C-3808-4739-804C-FD4D6101F89D}"/>
              </a:ext>
            </a:extLst>
          </p:cNvPr>
          <p:cNvSpPr/>
          <p:nvPr/>
        </p:nvSpPr>
        <p:spPr>
          <a:xfrm>
            <a:off x="2209800" y="5525089"/>
            <a:ext cx="9745638" cy="10865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</a:rPr>
              <a:t>We called the above simple machine a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</a:rPr>
              <a:t>predictor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</a:rPr>
              <a:t>, because it takes an input and makes </a:t>
            </a:r>
            <a:r>
              <a:rPr lang="en-US" altLang="ko-KR" dirty="0" smtClean="0">
                <a:solidFill>
                  <a:schemeClr val="tx1"/>
                </a:solidFill>
                <a:latin typeface="나눔스퀘어" panose="020B0600000101010101" pitchFamily="50" charset="-127"/>
              </a:rPr>
              <a:t>a prediction 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</a:rPr>
              <a:t>of what the output should be.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입력 값에 대해 출력 값이 어떻게 나올지를 예측하는 기계를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예측자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라고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5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D731D-1EA8-4F0D-81B2-4CF1F6549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7860"/>
            <a:ext cx="9144000" cy="108227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Chapter 3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Classifying </a:t>
            </a:r>
            <a:r>
              <a:rPr lang="en-US" altLang="ko-KR" b="1" dirty="0"/>
              <a:t>is Not Very Different from </a:t>
            </a:r>
            <a:r>
              <a:rPr lang="en-US" altLang="ko-KR" b="1" dirty="0" smtClean="0"/>
              <a:t>Predicting</a:t>
            </a:r>
            <a:br>
              <a:rPr lang="en-US" altLang="ko-KR" b="1" dirty="0" smtClean="0"/>
            </a:br>
            <a:r>
              <a:rPr lang="ko-KR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분류는 예측과 그다지 다르지 않습니다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1948BD6-52A6-476A-89E1-3CAD159B2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1875" y="6213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4E3B-2790-45AB-9A85-320C4C8F03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55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Textbook &amp; 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799" y="2329132"/>
            <a:ext cx="5770055" cy="388434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ko-KR" sz="1800" dirty="0"/>
              <a:t>(Textbook</a:t>
            </a:r>
            <a:r>
              <a:rPr lang="en-US" altLang="ko-KR" sz="1800" dirty="0" smtClean="0"/>
              <a:t>) </a:t>
            </a:r>
            <a:r>
              <a:rPr lang="ko-KR" altLang="en-US" sz="1600" dirty="0" smtClean="0"/>
              <a:t>신경망 </a:t>
            </a:r>
            <a:r>
              <a:rPr lang="ko-KR" altLang="en-US" sz="1600" dirty="0"/>
              <a:t>첫걸음 </a:t>
            </a:r>
            <a:r>
              <a:rPr lang="ko-KR" altLang="en-US" sz="1600" dirty="0" err="1"/>
              <a:t>타리크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라시드</a:t>
            </a:r>
            <a:r>
              <a:rPr lang="ko-KR" altLang="en-US" sz="1600" dirty="0"/>
              <a:t> 지음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송교석</a:t>
            </a:r>
            <a:r>
              <a:rPr lang="ko-KR" altLang="en-US" sz="1600" dirty="0"/>
              <a:t> 옮김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한빛미디어</a:t>
            </a:r>
            <a:r>
              <a:rPr lang="en-US" altLang="ko-KR" sz="1600" dirty="0"/>
              <a:t>, 2017</a:t>
            </a:r>
            <a:r>
              <a:rPr lang="en-US" altLang="ko-KR" sz="1600" dirty="0" smtClean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 smtClean="0">
                <a:hlinkClick r:id="rId2"/>
              </a:rPr>
              <a:t>http</a:t>
            </a:r>
            <a:r>
              <a:rPr lang="en-US" altLang="ko-KR" sz="1600" dirty="0">
                <a:hlinkClick r:id="rId2"/>
              </a:rPr>
              <a:t>://preview2.hanbit.co.kr/books/bwrx/</a:t>
            </a:r>
            <a:endParaRPr lang="en-US" altLang="ko-KR" sz="1600" dirty="0"/>
          </a:p>
          <a:p>
            <a:pPr lvl="1">
              <a:spcBef>
                <a:spcPts val="600"/>
              </a:spcBef>
            </a:pP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github.com/makeyourownneuralnetwork/makeyourownneuralnetwork</a:t>
            </a:r>
            <a:endParaRPr lang="en-US" altLang="ko-KR" sz="1600" dirty="0" smtClean="0"/>
          </a:p>
          <a:p>
            <a:pPr lvl="1">
              <a:spcBef>
                <a:spcPts val="600"/>
              </a:spcBef>
            </a:pPr>
            <a:r>
              <a:rPr lang="en-US" altLang="ko-KR" sz="1600" dirty="0" smtClean="0"/>
              <a:t>Make </a:t>
            </a:r>
            <a:r>
              <a:rPr lang="en-US" altLang="ko-KR" sz="1600" dirty="0"/>
              <a:t>Your Own Neural Network</a:t>
            </a:r>
            <a:r>
              <a:rPr lang="en-US" altLang="ko-KR" sz="1600" dirty="0" smtClean="0"/>
              <a:t>, Tariq </a:t>
            </a:r>
            <a:r>
              <a:rPr lang="en-US" altLang="ko-KR" sz="1600" dirty="0"/>
              <a:t>Rashid, </a:t>
            </a:r>
            <a:r>
              <a:rPr lang="en-US" altLang="ko-KR" sz="1600" dirty="0" err="1"/>
              <a:t>CreateSpace</a:t>
            </a:r>
            <a:r>
              <a:rPr lang="en-US" altLang="ko-KR" sz="1600" dirty="0"/>
              <a:t> Independent Publishing Platform, 2016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lvl="1">
              <a:spcBef>
                <a:spcPts val="600"/>
              </a:spcBef>
            </a:pPr>
            <a:r>
              <a:rPr lang="en-US" altLang="ko-KR" sz="1600" dirty="0">
                <a:hlinkClick r:id="rId4"/>
              </a:rPr>
              <a:t>https://www.amazon.com/Make-Your-Own-Neural-Network-ebook/dp/B01EER4Z4G</a:t>
            </a:r>
            <a:endParaRPr lang="en-US" altLang="ko-KR" sz="1600" dirty="0"/>
          </a:p>
          <a:p>
            <a:pPr lvl="1">
              <a:spcBef>
                <a:spcPts val="600"/>
              </a:spcBef>
            </a:pPr>
            <a:r>
              <a:rPr lang="en-US" altLang="ko-KR" sz="1600" dirty="0"/>
              <a:t>pdf </a:t>
            </a:r>
            <a:r>
              <a:rPr lang="en-US" altLang="ko-KR" sz="1600" dirty="0" smtClean="0"/>
              <a:t>available</a:t>
            </a:r>
            <a:endParaRPr lang="en-US" altLang="ko-KR" sz="1600" dirty="0"/>
          </a:p>
          <a:p>
            <a:pPr>
              <a:spcBef>
                <a:spcPts val="600"/>
              </a:spcBef>
            </a:pPr>
            <a:endParaRPr lang="en-US" altLang="ko-KR" sz="1800" dirty="0" smtClean="0"/>
          </a:p>
          <a:p>
            <a:pPr>
              <a:spcBef>
                <a:spcPts val="600"/>
              </a:spcBef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Picture 4" descr="Make Your Own Neural Network by [Rashid, Tariq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43" y="2647279"/>
            <a:ext cx="1988505" cy="292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hanbit.co.kr/data/books/B1910379076_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855" y="2647279"/>
            <a:ext cx="1976688" cy="292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Simple Classifying Example : </a:t>
            </a:r>
            <a:br>
              <a:rPr lang="en-US" altLang="ko-KR" dirty="0" smtClean="0"/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간단한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1720341"/>
            <a:ext cx="9822574" cy="5379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&lt;widths </a:t>
            </a:r>
            <a:r>
              <a:rPr lang="en-US" altLang="ko-KR" sz="2000" b="1" dirty="0"/>
              <a:t>and lengths of garden </a:t>
            </a:r>
            <a:r>
              <a:rPr lang="en-US" altLang="ko-KR" sz="2000" b="1" dirty="0" smtClean="0"/>
              <a:t>bugs&gt;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앞마당 곤충의 폭과 길이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A2E8C1-0531-4AC5-8BE4-EF4B77C86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157" y="2104667"/>
            <a:ext cx="2865120" cy="2804160"/>
          </a:xfrm>
          <a:prstGeom prst="rect">
            <a:avLst/>
          </a:prstGeom>
        </p:spPr>
      </p:pic>
      <p:pic>
        <p:nvPicPr>
          <p:cNvPr id="6" name="내용 개체 틀 10">
            <a:extLst>
              <a:ext uri="{FF2B5EF4-FFF2-40B4-BE49-F238E27FC236}">
                <a16:creationId xmlns:a16="http://schemas.microsoft.com/office/drawing/2014/main" id="{3A79B5AC-F867-4469-97D6-0B22E49D4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725" y="2166114"/>
            <a:ext cx="2842260" cy="2865120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324725" y="4873073"/>
            <a:ext cx="4867275" cy="1705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1600" dirty="0">
                <a:latin typeface="나눔스퀘어" panose="020B0600000101010101" pitchFamily="50" charset="-127"/>
              </a:rPr>
              <a:t>The line above doesn’t classify an unknown bug this yet because half the caterpillars are on the same side of the dividing line as the ladybirds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위 직선은 애벌레의 절반 정도를 무당벌레와 같은 영역에 속하도록 분할하므로 분류의 역할을 제대로 하지 못하는 것 같네요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066800" y="4873073"/>
            <a:ext cx="6257925" cy="1518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smtClean="0">
                <a:latin typeface="나눔스퀘어" panose="020B0600000101010101" pitchFamily="50" charset="-127"/>
              </a:rPr>
              <a:t>Remember, linear functions give straight lines when you plot their output against input.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smtClean="0">
                <a:latin typeface="나눔스퀘어" panose="020B0600000101010101" pitchFamily="50" charset="-127"/>
              </a:rPr>
              <a:t>The adjustable parameter </a:t>
            </a:r>
            <a:r>
              <a:rPr lang="en-US" altLang="ko-KR" sz="1600" b="1" dirty="0" smtClean="0">
                <a:latin typeface="나눔스퀘어" panose="020B0600000101010101" pitchFamily="50" charset="-127"/>
              </a:rPr>
              <a:t>c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changed the slope of that straight line.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선형 함수는 입력 값에 대해 출력 값을 그래프로 그려보면 직선으로 표현되는 것을 기억하시죠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계수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값인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c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값을 조정함으로써 직선의 기울기를 변화시킬 수 있습니다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04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5"/>
    </mc:Choice>
    <mc:Fallback>
      <p:transition spd="slow" advTm="2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Classifying Example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간단한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예제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81799" y="5166735"/>
            <a:ext cx="5288553" cy="1046739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</a:rPr>
              <a:t>This line neatly separates caterpillars from ladybirds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en-US" altLang="ko-KR" sz="1600" dirty="0" smtClean="0">
                <a:latin typeface="나눔스퀘어" panose="020B0600000101010101" pitchFamily="50" charset="-127"/>
              </a:rPr>
              <a:t>We </a:t>
            </a:r>
            <a:r>
              <a:rPr lang="en-US" altLang="ko-KR" sz="1600" dirty="0">
                <a:latin typeface="나눔스퀘어" panose="020B0600000101010101" pitchFamily="50" charset="-127"/>
              </a:rPr>
              <a:t>can now use this line as a </a:t>
            </a:r>
            <a:r>
              <a:rPr lang="en-US" altLang="ko-KR" sz="1600" b="1" u="sng" dirty="0">
                <a:latin typeface="나눔스퀘어" panose="020B0600000101010101" pitchFamily="50" charset="-127"/>
              </a:rPr>
              <a:t>classifier</a:t>
            </a:r>
            <a:r>
              <a:rPr lang="en-US" altLang="ko-KR" sz="1600" dirty="0">
                <a:latin typeface="나눔스퀘어" panose="020B0600000101010101" pitchFamily="50" charset="-127"/>
              </a:rPr>
              <a:t> of bugs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 직선은 애벌레와 무당벌레를 깔끔하게 분리해 줍니다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우리는 이 직선을 곤충의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분류자로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이용할 수 있습니다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DFD73311-4386-4F7B-A4CB-DEB4B821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551" y="1931033"/>
            <a:ext cx="2895600" cy="2910840"/>
          </a:xfrm>
          <a:prstGeom prst="rect">
            <a:avLst/>
          </a:prstGeom>
        </p:spPr>
      </p:pic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216A24D8-5AE3-4FDA-9A73-FF1639CC1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549" y="1991993"/>
            <a:ext cx="2830830" cy="284988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371600" y="5166735"/>
            <a:ext cx="5324475" cy="104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smtClean="0">
                <a:latin typeface="나눔스퀘어" panose="020B0600000101010101" pitchFamily="50" charset="-127"/>
              </a:rPr>
              <a:t>The line </a:t>
            </a:r>
            <a:r>
              <a:rPr lang="en-US" altLang="ko-KR" sz="1600" dirty="0">
                <a:latin typeface="나눔스퀘어" panose="020B0600000101010101" pitchFamily="50" charset="-127"/>
              </a:rPr>
              <a:t>doesn’t separate the two kinds of bugs at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all.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 직선도 두 가지 종류의 벌레를 전혀 분류하지 못합니다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1200" dirty="0">
              <a:latin typeface="나눔스퀘어" panose="020B0600000101010101" pitchFamily="50" charset="-127"/>
            </a:endParaRPr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44"/>
    </mc:Choice>
    <mc:Fallback>
      <p:transition spd="slow" advTm="13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AE066-F539-4A18-B0DD-BBA99027A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Classifying Example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간단한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예제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116077-598B-4418-B0AC-F0463E726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334126" y="1863725"/>
            <a:ext cx="5514974" cy="4714875"/>
          </a:xfrm>
        </p:spPr>
        <p:txBody>
          <a:bodyPr>
            <a:noAutofit/>
          </a:bodyPr>
          <a:lstStyle/>
          <a:p>
            <a:r>
              <a:rPr lang="en-US" altLang="ko-KR" sz="1600" dirty="0"/>
              <a:t>P</a:t>
            </a:r>
            <a:r>
              <a:rPr lang="en-US" altLang="ko-KR" sz="1600" dirty="0" smtClean="0"/>
              <a:t>ick </a:t>
            </a:r>
            <a:r>
              <a:rPr lang="en-US" altLang="ko-KR" sz="1600" dirty="0"/>
              <a:t>up a new bug and measured its </a:t>
            </a:r>
            <a:r>
              <a:rPr lang="en-US" altLang="ko-KR" sz="1600" dirty="0" smtClean="0"/>
              <a:t>width and height, it could then use the </a:t>
            </a:r>
            <a:r>
              <a:rPr lang="en-US" altLang="ko-KR" sz="1600" dirty="0"/>
              <a:t>above line to classify it correctly as a caterpillar or a ladybird. </a:t>
            </a:r>
            <a:endParaRPr lang="en-US" altLang="ko-KR" sz="1600" dirty="0" smtClean="0"/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미지의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곤충 한 마리를 발견하고 이 곤충의 폭과 길이를 이미 측정을 마쳤다면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위 직선을 그대로 이용해 이 곤충이 애벌레인지 무당벌레인지 분류해볼 수 있습니다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Look </a:t>
            </a:r>
            <a:r>
              <a:rPr lang="en-US" altLang="ko-KR" sz="1600" dirty="0"/>
              <a:t>at the following plot, you can see the unknown bug is a caterpillar because it lies </a:t>
            </a:r>
            <a:r>
              <a:rPr lang="en-US" altLang="ko-KR" sz="1600" dirty="0" smtClean="0"/>
              <a:t>above the </a:t>
            </a:r>
            <a:r>
              <a:rPr lang="en-US" altLang="ko-KR" sz="1600" dirty="0"/>
              <a:t>line. </a:t>
            </a:r>
            <a:endParaRPr lang="en-US" altLang="ko-KR" sz="1600" dirty="0" smtClean="0"/>
          </a:p>
          <a:p>
            <a:r>
              <a:rPr lang="en-US" altLang="ko-KR" sz="1600" dirty="0" smtClean="0"/>
              <a:t>This </a:t>
            </a:r>
            <a:r>
              <a:rPr lang="en-US" altLang="ko-KR" sz="1600" dirty="0"/>
              <a:t>classification is simple but pretty powerful already</a:t>
            </a:r>
            <a:r>
              <a:rPr lang="en-US" altLang="ko-KR" sz="1600" dirty="0" smtClean="0"/>
              <a:t>!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 그래프를 보면 미지의  곤충은 직선의 위쪽에 위치하므로 애벌레로 분류됨을 알 수 있습니다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 분류 방법은 간단하지만 매우 강력한 방법입니다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600" dirty="0" smtClean="0"/>
          </a:p>
          <a:p>
            <a:r>
              <a:rPr lang="en-US" altLang="ko-KR" sz="1600" dirty="0"/>
              <a:t>We’ve seen how a linear function inside our simple predictors can be used to classify </a:t>
            </a:r>
            <a:r>
              <a:rPr lang="en-US" altLang="ko-KR" sz="1600" dirty="0" smtClean="0"/>
              <a:t>previously unseen </a:t>
            </a:r>
            <a:r>
              <a:rPr lang="en-US" altLang="ko-KR" sz="1600" dirty="0"/>
              <a:t>data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우리는 지금까지 간단한 </a:t>
            </a:r>
            <a:r>
              <a:rPr lang="ko-KR" altLang="en-US" sz="1600" dirty="0" err="1" smtClean="0"/>
              <a:t>예측자</a:t>
            </a:r>
            <a:r>
              <a:rPr lang="ko-KR" altLang="en-US" sz="1600" dirty="0" smtClean="0"/>
              <a:t> 안의 </a:t>
            </a:r>
            <a:r>
              <a:rPr lang="ko-KR" altLang="en-US" sz="1600" dirty="0" err="1" smtClean="0"/>
              <a:t>선형함수가</a:t>
            </a:r>
            <a:r>
              <a:rPr lang="ko-KR" altLang="en-US" sz="1600" dirty="0" smtClean="0"/>
              <a:t> 미지의 데이터를 어떻게 분류해내는지 살펴보았습니다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8" name="내용 개체 틀 8">
            <a:extLst>
              <a:ext uri="{FF2B5EF4-FFF2-40B4-BE49-F238E27FC236}">
                <a16:creationId xmlns:a16="http://schemas.microsoft.com/office/drawing/2014/main" id="{B695E4D4-4EBC-4D8D-A9A5-F769F0B23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099" y="1979544"/>
            <a:ext cx="4307027" cy="4233931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19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75"/>
    </mc:Choice>
    <mc:Fallback>
      <p:transition spd="slow" advTm="15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Chapter 4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</a:t>
            </a:r>
            <a:r>
              <a:rPr lang="en-US" altLang="ko-KR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7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AE7AF-6E46-41DF-A2A5-72E294CD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03AD6C-E94E-4A49-B4C3-5E24C3BD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46570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We want to </a:t>
            </a:r>
            <a:r>
              <a:rPr lang="en-US" altLang="ko-KR" b="1" dirty="0"/>
              <a:t>train </a:t>
            </a:r>
            <a:r>
              <a:rPr lang="en-US" altLang="ko-KR" dirty="0"/>
              <a:t>our linear classifier to correctly classify bugs as ladybirds or caterpillars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선형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분류자를 학습시켜서 애벌레와 무당벌레를 잘 분류할 수 있게 만들고자 합니다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 smtClean="0"/>
              <a:t>This </a:t>
            </a:r>
            <a:r>
              <a:rPr lang="en-US" altLang="ko-KR" dirty="0"/>
              <a:t>is simply about refining the slope of the dividing line that separates the </a:t>
            </a:r>
            <a:r>
              <a:rPr lang="en-US" altLang="ko-KR" dirty="0" smtClean="0"/>
              <a:t>two groups </a:t>
            </a:r>
            <a:r>
              <a:rPr lang="en-US" altLang="ko-KR" dirty="0"/>
              <a:t>of points on a plot of big width and </a:t>
            </a:r>
            <a:r>
              <a:rPr lang="en-US" altLang="ko-KR" dirty="0" smtClean="0"/>
              <a:t>height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문제는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개의 그룹을 분리하는 직선의 기울기를 어떻게 결정하느냐 하는 단순한 문제로 귀결됩니다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Rather than develop some mathematical theory upfront, let’s try to feel our way forward by </a:t>
            </a:r>
            <a:r>
              <a:rPr lang="en-US" altLang="ko-KR" dirty="0" smtClean="0"/>
              <a:t>trying to </a:t>
            </a:r>
            <a:r>
              <a:rPr lang="en-US" altLang="ko-KR" dirty="0"/>
              <a:t>do it. We’ll understand the mathematics better that way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수학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공식을 직접 언급하기 보다는 시행착오를 거쳐보면서 감을 잡아가겠습니다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이런 과정을 통해 수학적 개념을 더 잘 이해할 수 있을 것입니다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07197-D3CC-4884-B51A-1E8CE82CD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9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46"/>
    </mc:Choice>
    <mc:Fallback>
      <p:transition spd="slow" advTm="16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028D0-09DE-43B3-A711-C169550B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1B245-FC3B-49A5-B032-34CFEE099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1807030"/>
            <a:ext cx="9144000" cy="7436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do need </a:t>
            </a:r>
            <a:r>
              <a:rPr lang="en-US" altLang="ko-KR" sz="2000" dirty="0" smtClean="0"/>
              <a:t>some </a:t>
            </a:r>
            <a:r>
              <a:rPr lang="en-US" altLang="ko-KR" sz="2000" dirty="0"/>
              <a:t>examples to learn </a:t>
            </a:r>
            <a:r>
              <a:rPr lang="en-US" altLang="ko-KR" sz="2000" dirty="0" smtClean="0"/>
              <a:t>from.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우선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학습시킬 예제 데이터가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필요합니다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9336D-80C1-4C12-A42B-98197DA8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22AEE6E-9C7E-4EE5-B2FD-BD089338D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9561"/>
              </p:ext>
            </p:extLst>
          </p:nvPr>
        </p:nvGraphicFramePr>
        <p:xfrm>
          <a:off x="2209799" y="2854554"/>
          <a:ext cx="9144000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93779702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05162348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84016474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100882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</a:rPr>
                        <a:t>Length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</a:rPr>
                        <a:t>Bug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09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</a:rPr>
                        <a:t>ladybird (=ladybug)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16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</a:rPr>
                        <a:t>caterpillar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746515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895160-4FDC-4A35-9673-BBBEA4A10D46}"/>
              </a:ext>
            </a:extLst>
          </p:cNvPr>
          <p:cNvSpPr txBox="1">
            <a:spLocks/>
          </p:cNvSpPr>
          <p:nvPr/>
        </p:nvSpPr>
        <p:spPr>
          <a:xfrm>
            <a:off x="2209799" y="4535906"/>
            <a:ext cx="9144000" cy="1351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Examples of truth used to teach a predictor or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 classifier are called the 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data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예측자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또는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분류자에게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실제 값을 알려주는 역할을 수행하는 예제 데이터를 학습 데이터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부릅니다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5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7"/>
    </mc:Choice>
    <mc:Fallback>
      <p:transition spd="slow" advTm="14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73227" y="1957788"/>
            <a:ext cx="5818773" cy="228935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</a:rPr>
              <a:t>Let’s start with a random dividing line, just to get started somewhere. Looking back at our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miles to kilometer </a:t>
            </a:r>
            <a:r>
              <a:rPr lang="en-US" altLang="ko-KR" sz="2000" dirty="0">
                <a:latin typeface="나눔스퀘어" panose="020B0600000101010101" pitchFamily="50" charset="-127"/>
              </a:rPr>
              <a:t>predictor, we had a linear function whose parameter we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adjusted.</a:t>
            </a:r>
            <a:endParaRPr lang="en-US" altLang="ko-KR" sz="2000" dirty="0">
              <a:latin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우리는 이러한 실제 값을 가지는 예제 데이터를 기초해 분류자 함수의 기울기를 구하게 됩니다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  <a:p>
            <a:endParaRPr lang="ko-KR" altLang="en-US" sz="2000" dirty="0"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B0EB24-B000-42EF-973F-07B9D0FE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57788"/>
            <a:ext cx="4212758" cy="4144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51A7F77-4195-4000-85D4-36FFFB76F46F}"/>
                  </a:ext>
                </a:extLst>
              </p:cNvPr>
              <p:cNvSpPr/>
              <p:nvPr/>
            </p:nvSpPr>
            <p:spPr>
              <a:xfrm>
                <a:off x="2209800" y="5890093"/>
                <a:ext cx="8996400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51A7F77-4195-4000-85D4-36FFFB76F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890093"/>
                <a:ext cx="8996400" cy="646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43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57950" y="1853580"/>
            <a:ext cx="5534025" cy="4131549"/>
          </a:xfrm>
        </p:spPr>
        <p:txBody>
          <a:bodyPr>
            <a:normAutofit/>
          </a:bodyPr>
          <a:lstStyle/>
          <a:p>
            <a:r>
              <a:rPr lang="en-US" altLang="ko-KR" sz="1800" u="sng" dirty="0">
                <a:latin typeface="나눔스퀘어" panose="020B0600000101010101" pitchFamily="50" charset="-127"/>
              </a:rPr>
              <a:t>Let’s go for </a:t>
            </a:r>
            <a:r>
              <a:rPr lang="en-US" altLang="ko-KR" sz="1800" b="1" u="sng" dirty="0">
                <a:latin typeface="나눔스퀘어" panose="020B0600000101010101" pitchFamily="50" charset="-127"/>
              </a:rPr>
              <a:t>A </a:t>
            </a:r>
            <a:r>
              <a:rPr lang="en-US" altLang="ko-KR" sz="1800" u="sng" dirty="0">
                <a:latin typeface="나눔스퀘어" panose="020B0600000101010101" pitchFamily="50" charset="-127"/>
              </a:rPr>
              <a:t>is 0.25 </a:t>
            </a:r>
            <a:r>
              <a:rPr lang="en-US" altLang="ko-KR" sz="1800" dirty="0">
                <a:latin typeface="나눔스퀘어" panose="020B0600000101010101" pitchFamily="50" charset="-127"/>
              </a:rPr>
              <a:t>to get started. </a:t>
            </a:r>
            <a:endParaRPr lang="en-US" altLang="ko-KR" sz="1800" dirty="0" smtClean="0">
              <a:latin typeface="나눔스퀘어" panose="020B0600000101010101" pitchFamily="50" charset="-127"/>
            </a:endParaRPr>
          </a:p>
          <a:p>
            <a:r>
              <a:rPr lang="en-US" altLang="ko-KR" sz="1800" dirty="0" smtClean="0">
                <a:latin typeface="나눔스퀘어" panose="020B0600000101010101" pitchFamily="50" charset="-127"/>
              </a:rPr>
              <a:t>The </a:t>
            </a:r>
            <a:r>
              <a:rPr lang="en-US" altLang="ko-KR" sz="1800" dirty="0">
                <a:latin typeface="나눔스퀘어" panose="020B0600000101010101" pitchFamily="50" charset="-127"/>
              </a:rPr>
              <a:t>dividing line is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y = 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0.25x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 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우선 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A = 0.25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로 시작해 보겠습니다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그러면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분할선은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y = 0.25x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가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됩니다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endParaRPr lang="en-US" altLang="ko-KR" sz="1800" dirty="0" smtClean="0">
              <a:latin typeface="나눔스퀘어" panose="020B0600000101010101" pitchFamily="50" charset="-127"/>
            </a:endParaRPr>
          </a:p>
          <a:p>
            <a:r>
              <a:rPr lang="en-US" altLang="ko-KR" sz="1800" dirty="0">
                <a:latin typeface="나눔스퀘어" panose="020B0600000101010101" pitchFamily="50" charset="-127"/>
              </a:rPr>
              <a:t>Let’s plot this line on the same plot of training data to see what it looks like: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분할선을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학습 데이터 위에 올려보겠습니다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  <a:p>
            <a:endParaRPr lang="en-US" altLang="ko-KR" sz="1800" dirty="0">
              <a:latin typeface="나눔스퀘어" panose="020B0600000101010101" pitchFamily="50" charset="-127"/>
            </a:endParaRPr>
          </a:p>
          <a:p>
            <a:r>
              <a:rPr lang="en-US" altLang="ko-KR" sz="1800" dirty="0">
                <a:latin typeface="나눔스퀘어" panose="020B0600000101010101" pitchFamily="50" charset="-127"/>
              </a:rPr>
              <a:t>Well, we can see that the line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y = 0.25x </a:t>
            </a:r>
            <a:r>
              <a:rPr lang="en-US" altLang="ko-KR" sz="1800" dirty="0">
                <a:latin typeface="나눔스퀘어" panose="020B0600000101010101" pitchFamily="50" charset="-127"/>
              </a:rPr>
              <a:t>isn’t a good classifier already without the need to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do any </a:t>
            </a:r>
            <a:r>
              <a:rPr lang="en-US" altLang="ko-KR" sz="1800" dirty="0">
                <a:latin typeface="나눔스퀘어" panose="020B0600000101010101" pitchFamily="50" charset="-127"/>
              </a:rPr>
              <a:t>calculations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음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,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y = </a:t>
            </a:r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0.25x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는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좋은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분류자가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될 수 없어서 더 이상 계산할 필요도 없음을 확인할 수 있습니다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38B21931-92DF-4572-8174-6E779A0F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3235"/>
            <a:ext cx="4058653" cy="3937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51A7F77-4195-4000-85D4-36FFFB76F46F}"/>
                  </a:ext>
                </a:extLst>
              </p:cNvPr>
              <p:cNvSpPr/>
              <p:nvPr/>
            </p:nvSpPr>
            <p:spPr>
              <a:xfrm>
                <a:off x="2209800" y="5883937"/>
                <a:ext cx="9000000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51A7F77-4195-4000-85D4-36FFFB76F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883937"/>
                <a:ext cx="9000000" cy="646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0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D0E97-91F9-4C2B-8C82-D6F3B74E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CDADBF-7283-4C34-A740-DB9F6855F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0E29175-DF43-4CEA-88C1-07C8E925A827}"/>
                  </a:ext>
                </a:extLst>
              </p:cNvPr>
              <p:cNvSpPr/>
              <p:nvPr/>
            </p:nvSpPr>
            <p:spPr>
              <a:xfrm>
                <a:off x="2209797" y="3573627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0E29175-DF43-4CEA-88C1-07C8E925A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3573627"/>
                <a:ext cx="8995275" cy="646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8FC5DEC-ECA6-415E-9358-32665E9A7F70}"/>
                  </a:ext>
                </a:extLst>
              </p:cNvPr>
              <p:cNvSpPr/>
              <p:nvPr/>
            </p:nvSpPr>
            <p:spPr>
              <a:xfrm>
                <a:off x="2209797" y="4408220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=0.25 ∗3.0=0.75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8FC5DEC-ECA6-415E-9358-32665E9A7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4408220"/>
                <a:ext cx="8995275" cy="646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A79F36-215D-49FD-ACFE-5F2DAAC8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8" y="1762752"/>
            <a:ext cx="9401177" cy="16928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800" dirty="0">
                <a:latin typeface="나눔스퀘어" panose="020B0600000101010101" pitchFamily="50" charset="-127"/>
              </a:rPr>
              <a:t>Let’s look at the first training example: the width is 3.0 and length is 1.0 for a ladybird. </a:t>
            </a:r>
            <a:endParaRPr lang="en-US" altLang="ko-KR" sz="1800" dirty="0" smtClean="0">
              <a:latin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800" dirty="0" smtClean="0">
                <a:latin typeface="나눔스퀘어" panose="020B0600000101010101" pitchFamily="50" charset="-127"/>
              </a:rPr>
              <a:t>If we tested </a:t>
            </a:r>
            <a:r>
              <a:rPr lang="en-US" altLang="ko-KR" sz="1800" dirty="0">
                <a:latin typeface="나눔스퀘어" panose="020B0600000101010101" pitchFamily="50" charset="-127"/>
              </a:rPr>
              <a:t>the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y = Ax </a:t>
            </a:r>
            <a:r>
              <a:rPr lang="en-US" altLang="ko-KR" sz="1800" dirty="0">
                <a:latin typeface="나눔스퀘어" panose="020B0600000101010101" pitchFamily="50" charset="-127"/>
              </a:rPr>
              <a:t>function with this example where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x </a:t>
            </a:r>
            <a:r>
              <a:rPr lang="en-US" altLang="ko-KR" sz="1800" dirty="0">
                <a:latin typeface="나눔스퀘어" panose="020B0600000101010101" pitchFamily="50" charset="-127"/>
              </a:rPr>
              <a:t>is 3.0, we’d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get.</a:t>
            </a:r>
          </a:p>
          <a:p>
            <a:pPr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폭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3.0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을 가지는 벌레의 길이는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0.75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로 예측됩니다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실제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학습 데이터에 의하면 이 벌레의 길이는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1.0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이어야 하므로 처음 기울기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0.25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는 너무 작은 수라는 것을 알 수 있었습니다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1E019B9-5CBA-41DC-A18A-57D34448A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87859"/>
              </p:ext>
            </p:extLst>
          </p:nvPr>
        </p:nvGraphicFramePr>
        <p:xfrm>
          <a:off x="2209799" y="5221275"/>
          <a:ext cx="8995276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248819">
                  <a:extLst>
                    <a:ext uri="{9D8B030D-6E8A-4147-A177-3AD203B41FA5}">
                      <a16:colId xmlns:a16="http://schemas.microsoft.com/office/drawing/2014/main" val="2937797024"/>
                    </a:ext>
                  </a:extLst>
                </a:gridCol>
                <a:gridCol w="2248819">
                  <a:extLst>
                    <a:ext uri="{9D8B030D-6E8A-4147-A177-3AD203B41FA5}">
                      <a16:colId xmlns:a16="http://schemas.microsoft.com/office/drawing/2014/main" val="4051623482"/>
                    </a:ext>
                  </a:extLst>
                </a:gridCol>
                <a:gridCol w="2248819">
                  <a:extLst>
                    <a:ext uri="{9D8B030D-6E8A-4147-A177-3AD203B41FA5}">
                      <a16:colId xmlns:a16="http://schemas.microsoft.com/office/drawing/2014/main" val="2840164749"/>
                    </a:ext>
                  </a:extLst>
                </a:gridCol>
                <a:gridCol w="2248819">
                  <a:extLst>
                    <a:ext uri="{9D8B030D-6E8A-4147-A177-3AD203B41FA5}">
                      <a16:colId xmlns:a16="http://schemas.microsoft.com/office/drawing/2014/main" val="1100882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Example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Width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Length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Bug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09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ladybird (ladybug)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16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caterpillar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746515"/>
                  </a:ext>
                </a:extLst>
              </a:tr>
            </a:tbl>
          </a:graphicData>
        </a:graphic>
      </p:graphicFrame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9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67"/>
    </mc:Choice>
    <mc:Fallback>
      <p:transition spd="slow" advTm="39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70CB0-285F-46A7-8A2E-61252804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F9325-5874-4D3B-8CC1-5B36E7579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9304422" cy="1256914"/>
          </a:xfrm>
        </p:spPr>
        <p:txBody>
          <a:bodyPr>
            <a:noAutofit/>
          </a:bodyPr>
          <a:lstStyle/>
          <a:p>
            <a:r>
              <a:rPr lang="en-US" altLang="ko-KR" sz="1800" dirty="0" smtClean="0">
                <a:latin typeface="나눔스퀘어" panose="020B0600000101010101" pitchFamily="50" charset="-127"/>
              </a:rPr>
              <a:t>(1</a:t>
            </a:r>
            <a:r>
              <a:rPr lang="en-US" altLang="ko-KR" sz="1800" baseline="30000" dirty="0" smtClean="0">
                <a:latin typeface="나눔스퀘어" panose="020B0600000101010101" pitchFamily="50" charset="-127"/>
              </a:rPr>
              <a:t>st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 training) So </a:t>
            </a:r>
            <a:r>
              <a:rPr lang="en-US" altLang="ko-KR" sz="1800" dirty="0">
                <a:latin typeface="나눔스퀘어" panose="020B0600000101010101" pitchFamily="50" charset="-127"/>
              </a:rPr>
              <a:t>let’s try to </a:t>
            </a:r>
            <a:r>
              <a:rPr lang="en-US" altLang="ko-KR" sz="1800" u="sng" dirty="0">
                <a:latin typeface="나눔스퀘어" panose="020B0600000101010101" pitchFamily="50" charset="-127"/>
              </a:rPr>
              <a:t>aim for </a:t>
            </a:r>
            <a:r>
              <a:rPr lang="en-US" altLang="ko-KR" sz="1800" b="1" u="sng" dirty="0">
                <a:latin typeface="나눔스퀘어" panose="020B0600000101010101" pitchFamily="50" charset="-127"/>
              </a:rPr>
              <a:t>y = 1.1 </a:t>
            </a:r>
            <a:r>
              <a:rPr lang="en-US" altLang="ko-KR" sz="1800" u="sng" dirty="0">
                <a:latin typeface="나눔스퀘어" panose="020B0600000101010101" pitchFamily="50" charset="-127"/>
              </a:rPr>
              <a:t>when x = 3.0</a:t>
            </a:r>
            <a:r>
              <a:rPr lang="en-US" altLang="ko-KR" sz="1800" dirty="0">
                <a:latin typeface="나눔스퀘어" panose="020B0600000101010101" pitchFamily="50" charset="-127"/>
              </a:rPr>
              <a:t>., and the error E is:</a:t>
            </a:r>
          </a:p>
          <a:p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(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학습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1) x = 3.0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일 때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, y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값의 목표를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1.1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이라고 하면 오차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E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는 다음과 같이 나타낼 수 있습니다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나눔스퀘어" panose="020B0600000101010101" pitchFamily="50" charset="-127"/>
              </a:rPr>
              <a:t>If y was 1.0 then the line goes right through the point where the ladybird sits at ( </a:t>
            </a:r>
            <a:r>
              <a:rPr lang="en-US" altLang="ko-KR" sz="1400" b="1" dirty="0" err="1">
                <a:latin typeface="나눔스퀘어" panose="020B0600000101010101" pitchFamily="50" charset="-127"/>
              </a:rPr>
              <a:t>x,y</a:t>
            </a:r>
            <a:r>
              <a:rPr lang="en-US" altLang="ko-KR" sz="1400" b="1" dirty="0">
                <a:latin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</a:rPr>
              <a:t>) = (3.0, 1.0). It’s a subtle point but we don’t actually want that. We want the line to go above that point. </a:t>
            </a:r>
            <a:endParaRPr lang="en-US" altLang="ko-KR" sz="1400" dirty="0" smtClean="0">
              <a:latin typeface="나눔스퀘어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latin typeface="나눔스퀘어" panose="020B0600000101010101" pitchFamily="50" charset="-127"/>
              </a:rPr>
              <a:t>Why</a:t>
            </a:r>
            <a:r>
              <a:rPr lang="en-US" altLang="ko-KR" sz="1400" dirty="0">
                <a:latin typeface="나눔스퀘어" panose="020B0600000101010101" pitchFamily="50" charset="-127"/>
              </a:rPr>
              <a:t>? Because we want all the ladybird points to be below the line, not on it.</a:t>
            </a:r>
          </a:p>
          <a:p>
            <a:pPr lvl="1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47E37A-BFB1-4C95-9D87-D539C56B0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29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EFB260-CE39-4140-8D0E-2744543FD532}"/>
                  </a:ext>
                </a:extLst>
              </p:cNvPr>
              <p:cNvSpPr/>
              <p:nvPr/>
            </p:nvSpPr>
            <p:spPr>
              <a:xfrm>
                <a:off x="2209800" y="3466102"/>
                <a:ext cx="4879590" cy="79494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0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error</m:t>
                      </m:r>
                      <m:r>
                        <m:rPr>
                          <m:nor/>
                        </m:rPr>
                        <a:rPr lang="en-US" altLang="ko-KR" sz="20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 = (</m:t>
                      </m:r>
                      <m:r>
                        <m:rPr>
                          <m:nor/>
                        </m:rPr>
                        <a:rPr lang="en-US" altLang="ko-KR" sz="20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desired</m:t>
                      </m:r>
                      <m:r>
                        <m:rPr>
                          <m:nor/>
                        </m:rPr>
                        <a:rPr lang="en-US" altLang="ko-KR" sz="20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20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target</m:t>
                      </m:r>
                      <m:r>
                        <m:rPr>
                          <m:nor/>
                        </m:rPr>
                        <a:rPr lang="en-US" altLang="ko-KR" sz="20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0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actual</m:t>
                      </m:r>
                      <m:r>
                        <m:rPr>
                          <m:nor/>
                        </m:rPr>
                        <a:rPr lang="en-US" altLang="ko-KR" sz="2000" b="1" i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2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output</m:t>
                      </m:r>
                      <m:r>
                        <m:rPr>
                          <m:nor/>
                        </m:rPr>
                        <a:rPr lang="en-US" altLang="ko-KR" sz="2000" b="1" i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000" b="1" dirty="0" smtClean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ko-KR" alt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오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차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= </a:t>
                </a:r>
                <a:r>
                  <a:rPr lang="ko-KR" altLang="en-US" sz="2000" dirty="0" err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목표값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–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실제 출력 값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EFB260-CE39-4140-8D0E-2744543FD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466102"/>
                <a:ext cx="4879590" cy="794944"/>
              </a:xfrm>
              <a:prstGeom prst="rect">
                <a:avLst/>
              </a:prstGeom>
              <a:blipFill>
                <a:blip r:embed="rId5"/>
                <a:stretch>
                  <a:fillRect b="-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65517A-8DEB-46CA-87D9-96E7511D711C}"/>
                  </a:ext>
                </a:extLst>
              </p:cNvPr>
              <p:cNvSpPr/>
              <p:nvPr/>
            </p:nvSpPr>
            <p:spPr>
              <a:xfrm>
                <a:off x="2209800" y="4644609"/>
                <a:ext cx="4879590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=1.1 −0.75=0.35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65517A-8DEB-46CA-87D9-96E7511D7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644609"/>
                <a:ext cx="4879590" cy="646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8EF21B60-F9EC-4C45-B43E-458D86ADD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611" y="3163917"/>
            <a:ext cx="4167188" cy="25574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F7445C-39CD-4BA3-AE09-9DB91327EA22}"/>
              </a:ext>
            </a:extLst>
          </p:cNvPr>
          <p:cNvSpPr/>
          <p:nvPr/>
        </p:nvSpPr>
        <p:spPr>
          <a:xfrm>
            <a:off x="1990491" y="5802758"/>
            <a:ext cx="8911732" cy="8154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Now, what do we do with this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 guide us to a better refined parameter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어떻게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이용해야만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정교화 할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있을까요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7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49"/>
    </mc:Choice>
    <mc:Fallback>
      <p:transition spd="slow" advTm="67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D731D-1EA8-4F0D-81B2-4CF1F6549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721"/>
            <a:ext cx="9144000" cy="216455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PART 1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How They Work</a:t>
            </a:r>
            <a:br>
              <a:rPr lang="en-US" altLang="ko-KR" dirty="0" smtClean="0"/>
            </a:br>
            <a:r>
              <a:rPr lang="ko-KR" altLang="en-US" sz="3600" dirty="0" smtClean="0">
                <a:solidFill>
                  <a:schemeClr val="accent1"/>
                </a:solidFill>
              </a:rPr>
              <a:t>인공 신경망의 동작 원리</a:t>
            </a:r>
            <a:endParaRPr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1948BD6-52A6-476A-89E1-3CAD159B2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1875" y="6213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4E3B-2790-45AB-9A85-320C4C8F03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8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549C0-BBF3-43FA-B35F-3D08F413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D479E5-66CD-4643-A07C-C8D5E0A5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791031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</a:rPr>
              <a:t>Let’s start with the linear function for the classifier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: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분류자에 대한 선형함수로부터 시작해보겠습니다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FE7CFF-4247-4D77-959D-1C9C86077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90FF63A-DB7C-4E57-A68C-B305D25F572B}"/>
                  </a:ext>
                </a:extLst>
              </p:cNvPr>
              <p:cNvSpPr/>
              <p:nvPr/>
            </p:nvSpPr>
            <p:spPr>
              <a:xfrm>
                <a:off x="2209799" y="2616656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90FF63A-DB7C-4E57-A68C-B305D25F5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9" y="2616656"/>
                <a:ext cx="8995275" cy="646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72BB41A-59B9-403F-8C40-CDB24D0CC167}"/>
                  </a:ext>
                </a:extLst>
              </p:cNvPr>
              <p:cNvSpPr/>
              <p:nvPr/>
            </p:nvSpPr>
            <p:spPr>
              <a:xfrm>
                <a:off x="2209798" y="4625773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72BB41A-59B9-403F-8C40-CDB24D0CC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8" y="4625773"/>
                <a:ext cx="8995275" cy="646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1397F30-5ECE-4694-9EE0-F05E0807FADA}"/>
              </a:ext>
            </a:extLst>
          </p:cNvPr>
          <p:cNvSpPr txBox="1">
            <a:spLocks/>
          </p:cNvSpPr>
          <p:nvPr/>
        </p:nvSpPr>
        <p:spPr>
          <a:xfrm>
            <a:off x="2209798" y="3486450"/>
            <a:ext cx="8859254" cy="1041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Let’s call the correct desired value,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 target value. To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get that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value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we need to adjust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by a small amount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목표값을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설정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A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조금씩 조정해야 합니다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9811" y="583531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1397F30-5ECE-4694-9EE0-F05E0807FADA}"/>
              </a:ext>
            </a:extLst>
          </p:cNvPr>
          <p:cNvSpPr txBox="1">
            <a:spLocks/>
          </p:cNvSpPr>
          <p:nvPr/>
        </p:nvSpPr>
        <p:spPr>
          <a:xfrm>
            <a:off x="2209798" y="5481140"/>
            <a:ext cx="8859254" cy="849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Mathematicians use the delta symbol Δ to mean “a small change in”.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수학자들은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변화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나타낼 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Δ(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델타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기호를 사용합니다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4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37"/>
    </mc:Choice>
    <mc:Fallback>
      <p:transition spd="slow" advTm="25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E9B60-2717-44CC-A217-540CC391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44ADB6-D650-4738-BBCC-40DCCD3E0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994111"/>
          </a:xfrm>
        </p:spPr>
        <p:txBody>
          <a:bodyPr>
            <a:noAutofit/>
          </a:bodyPr>
          <a:lstStyle/>
          <a:p>
            <a:r>
              <a:rPr lang="en-US" altLang="ko-KR" sz="2000" dirty="0" smtClean="0">
                <a:latin typeface="나눔스퀘어" panose="020B0600000101010101" pitchFamily="50" charset="-127"/>
              </a:rPr>
              <a:t>Remember </a:t>
            </a:r>
            <a:r>
              <a:rPr lang="en-US" altLang="ko-KR" sz="2000" dirty="0">
                <a:latin typeface="나눔스퀘어" panose="020B0600000101010101" pitchFamily="50" charset="-127"/>
              </a:rPr>
              <a:t>the error E was the difference between the </a:t>
            </a:r>
            <a:r>
              <a:rPr lang="en-US" altLang="ko-KR" sz="2000" u="sng" dirty="0">
                <a:latin typeface="나눔스퀘어" panose="020B0600000101010101" pitchFamily="50" charset="-127"/>
              </a:rPr>
              <a:t>desired correct </a:t>
            </a:r>
            <a:r>
              <a:rPr lang="en-US" altLang="ko-KR" sz="2000" u="sng" dirty="0" smtClean="0">
                <a:latin typeface="나눔스퀘어" panose="020B0600000101010101" pitchFamily="50" charset="-127"/>
              </a:rPr>
              <a:t>value (</a:t>
            </a:r>
            <a:r>
              <a:rPr lang="en-US" altLang="ko-KR" sz="2000" u="sng" dirty="0" smtClean="0">
                <a:solidFill>
                  <a:srgbClr val="FF0000"/>
                </a:solidFill>
                <a:latin typeface="나눔스퀘어" panose="020B0600000101010101" pitchFamily="50" charset="-127"/>
              </a:rPr>
              <a:t>target</a:t>
            </a:r>
            <a:r>
              <a:rPr lang="en-US" altLang="ko-KR" sz="2000" u="sng" dirty="0" smtClean="0">
                <a:latin typeface="나눔스퀘어" panose="020B0600000101010101" pitchFamily="50" charset="-127"/>
              </a:rPr>
              <a:t>)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 and </a:t>
            </a:r>
            <a:r>
              <a:rPr lang="en-US" altLang="ko-KR" sz="2000" u="sng" dirty="0">
                <a:latin typeface="나눔스퀘어" panose="020B0600000101010101" pitchFamily="50" charset="-127"/>
              </a:rPr>
              <a:t>the one we calculate </a:t>
            </a:r>
            <a:r>
              <a:rPr lang="en-US" altLang="ko-KR" sz="2000" u="sng" dirty="0" smtClean="0">
                <a:latin typeface="나눔스퀘어" panose="020B0600000101010101" pitchFamily="50" charset="-127"/>
              </a:rPr>
              <a:t>(</a:t>
            </a:r>
            <a:r>
              <a:rPr lang="en-US" altLang="ko-KR" sz="2000" u="sng" dirty="0" smtClean="0">
                <a:solidFill>
                  <a:srgbClr val="FF0000"/>
                </a:solidFill>
                <a:latin typeface="나눔스퀘어" panose="020B0600000101010101" pitchFamily="50" charset="-127"/>
              </a:rPr>
              <a:t>y</a:t>
            </a:r>
            <a:r>
              <a:rPr lang="en-US" altLang="ko-KR" sz="2000" u="sng" dirty="0" smtClean="0">
                <a:latin typeface="나눔스퀘어" panose="020B0600000101010101" pitchFamily="50" charset="-127"/>
              </a:rPr>
              <a:t>)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 based </a:t>
            </a:r>
            <a:r>
              <a:rPr lang="en-US" altLang="ko-KR" sz="2000" dirty="0">
                <a:latin typeface="나눔스퀘어" panose="020B0600000101010101" pitchFamily="50" charset="-127"/>
              </a:rPr>
              <a:t>on our current guess for A .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오차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E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는 목표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값 </a:t>
            </a:r>
            <a:r>
              <a:rPr lang="en-US" altLang="ko-KR" sz="2000" dirty="0" smtClean="0">
                <a:solidFill>
                  <a:srgbClr val="FF0000"/>
                </a:solidFill>
                <a:latin typeface="나눔스퀘어" panose="020B0600000101010101" pitchFamily="50" charset="-127"/>
              </a:rPr>
              <a:t>t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와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실제 출력 값 </a:t>
            </a:r>
            <a:r>
              <a:rPr lang="en-US" altLang="ko-KR" sz="2000" dirty="0" smtClean="0">
                <a:solidFill>
                  <a:srgbClr val="FF0000"/>
                </a:solidFill>
                <a:latin typeface="나눔스퀘어" panose="020B0600000101010101" pitchFamily="50" charset="-127"/>
              </a:rPr>
              <a:t>y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의 차이입니다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8A89C5-ECEE-4375-8ADB-85BAB7D0A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CCEEE0-ADC9-4A9E-85F2-BE11BE5758CC}"/>
                  </a:ext>
                </a:extLst>
              </p:cNvPr>
              <p:cNvSpPr/>
              <p:nvPr/>
            </p:nvSpPr>
            <p:spPr>
              <a:xfrm>
                <a:off x="2209797" y="3267410"/>
                <a:ext cx="5153529" cy="20189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+mj-lt"/>
                  </a:rPr>
                  <a:t>=(A + 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∆A)x – Ax</a:t>
                </a: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Ax + ∆Ax – Ax</a:t>
                </a: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∆Ax </a:t>
                </a: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CCEEE0-ADC9-4A9E-85F2-BE11BE575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3267410"/>
                <a:ext cx="5153529" cy="2018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A5B6F758-1FC3-4F7B-A025-2A9C7A098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326" y="3013969"/>
            <a:ext cx="4828674" cy="3516025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0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32"/>
    </mc:Choice>
    <mc:Fallback>
      <p:transition spd="slow" advTm="33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E9B60-2717-44CC-A217-540CC391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8A89C5-ECEE-4375-8ADB-85BAB7D0A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98F669-9263-44BF-9F1A-5A27593897EE}"/>
              </a:ext>
            </a:extLst>
          </p:cNvPr>
          <p:cNvSpPr txBox="1">
            <a:spLocks/>
          </p:cNvSpPr>
          <p:nvPr/>
        </p:nvSpPr>
        <p:spPr>
          <a:xfrm>
            <a:off x="2209797" y="1788810"/>
            <a:ext cx="6958266" cy="676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 simply rearrange that last equation to put </a:t>
            </a:r>
            <a:r>
              <a:rPr lang="el-GR" altLang="ko-KR" sz="2000" dirty="0" smtClean="0">
                <a:ea typeface="나눔스퀘어" panose="020B0600000101010101" pitchFamily="50" charset="-127"/>
              </a:rPr>
              <a:t>Δ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스퀘어" panose="020B0600000101010101" pitchFamily="50" charset="-127"/>
              </a:rPr>
              <a:t>Δ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관한 방정식으로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다시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써보겠습니다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F55BAAC-C89A-49B3-AC9D-B5B3EA5565F4}"/>
                  </a:ext>
                </a:extLst>
              </p:cNvPr>
              <p:cNvSpPr/>
              <p:nvPr/>
            </p:nvSpPr>
            <p:spPr>
              <a:xfrm>
                <a:off x="2209797" y="2915136"/>
                <a:ext cx="8995278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/ 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F55BAAC-C89A-49B3-AC9D-B5B3EA556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2915136"/>
                <a:ext cx="8995278" cy="646763"/>
              </a:xfrm>
              <a:prstGeom prst="rect">
                <a:avLst/>
              </a:prstGeom>
              <a:blipFill>
                <a:blip r:embed="rId5"/>
                <a:stretch>
                  <a:fillRect b="-9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198F669-9263-44BF-9F1A-5A27593897EE}"/>
              </a:ext>
            </a:extLst>
          </p:cNvPr>
          <p:cNvSpPr txBox="1">
            <a:spLocks/>
          </p:cNvSpPr>
          <p:nvPr/>
        </p:nvSpPr>
        <p:spPr>
          <a:xfrm>
            <a:off x="2209797" y="4011619"/>
            <a:ext cx="8995278" cy="1243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That’s it! That’s the magic expression we’ve been looking for. We can use the error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refine the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slope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of the classifying line by an amount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Δ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이겁니다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이것이 우리가 찾던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마법식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오류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값에 기초해 기울기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Δ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씩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데이트 하면서 최적의 기울기를 찾아갈 것입니다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28"/>
    </mc:Choice>
    <mc:Fallback>
      <p:transition spd="slow" advTm="39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B169F-744A-415E-B9CE-A74FD7E6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5F5F6-3438-4DD4-86FD-A8360B4E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664809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</a:rPr>
              <a:t>The error was 0.35 and the </a:t>
            </a:r>
            <a:r>
              <a:rPr lang="en-US" altLang="ko-KR" sz="2000" b="1" dirty="0">
                <a:latin typeface="나눔스퀘어" panose="020B0600000101010101" pitchFamily="50" charset="-127"/>
              </a:rPr>
              <a:t>x </a:t>
            </a:r>
            <a:r>
              <a:rPr lang="en-US" altLang="ko-KR" sz="2000" dirty="0">
                <a:latin typeface="나눔스퀘어" panose="020B0600000101010101" pitchFamily="50" charset="-127"/>
              </a:rPr>
              <a:t>was 3.0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오차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= 0.35, x = 3.0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4B9B76-1947-4934-91CE-5D92017F1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E8B9FCF-3EE6-4DB4-840D-7A3961586F4A}"/>
                  </a:ext>
                </a:extLst>
              </p:cNvPr>
              <p:cNvSpPr/>
              <p:nvPr/>
            </p:nvSpPr>
            <p:spPr>
              <a:xfrm>
                <a:off x="2209798" y="2532958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/ 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0.35 / 3.0 = 0.1167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E8B9FCF-3EE6-4DB4-840D-7A3961586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8" y="2532958"/>
                <a:ext cx="8995275" cy="646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5780964-1DB7-4F74-8ADD-789C60D0ACCB}"/>
              </a:ext>
            </a:extLst>
          </p:cNvPr>
          <p:cNvSpPr txBox="1">
            <a:spLocks/>
          </p:cNvSpPr>
          <p:nvPr/>
        </p:nvSpPr>
        <p:spPr>
          <a:xfrm>
            <a:off x="2209798" y="3222245"/>
            <a:ext cx="9144000" cy="9984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That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means we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need to change the current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0.25 by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0.116.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he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 improved value for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(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Δ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which is 0.25 + 0.1167 =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0.3667.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BF7169D-2481-4A9A-9903-8D4859BD61FC}"/>
                  </a:ext>
                </a:extLst>
              </p:cNvPr>
              <p:cNvSpPr/>
              <p:nvPr/>
            </p:nvSpPr>
            <p:spPr>
              <a:xfrm>
                <a:off x="2209797" y="4267853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0.25 + 0.1167 = 0.3667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BF7169D-2481-4A9A-9903-8D4859BD6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4267853"/>
                <a:ext cx="8995275" cy="646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960C21C-7DD8-45AE-908B-0A9FF44BFDBB}"/>
              </a:ext>
            </a:extLst>
          </p:cNvPr>
          <p:cNvSpPr txBox="1">
            <a:spLocks/>
          </p:cNvSpPr>
          <p:nvPr/>
        </p:nvSpPr>
        <p:spPr>
          <a:xfrm>
            <a:off x="2209798" y="4988217"/>
            <a:ext cx="9144000" cy="943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As it happens, the calculated value of y with this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 A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1.1 as you’d expect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it’s the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desired target value.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 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5C60A9-70F5-4034-AA62-A5890E087B73}"/>
                  </a:ext>
                </a:extLst>
              </p:cNvPr>
              <p:cNvSpPr/>
              <p:nvPr/>
            </p:nvSpPr>
            <p:spPr>
              <a:xfrm>
                <a:off x="2209796" y="5978952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=0.3667 ∗3=1.1001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5C60A9-70F5-4034-AA62-A5890E087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6" y="5978952"/>
                <a:ext cx="8995275" cy="6467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6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85"/>
    </mc:Choice>
    <mc:Fallback>
      <p:transition spd="slow" advTm="52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B163B-8EBA-4885-9D1F-CC44F74D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682CA4-AD59-4128-9466-BE93DE3E9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28555B1-0C63-4E43-863A-B00455EFC3FD}"/>
                  </a:ext>
                </a:extLst>
              </p:cNvPr>
              <p:cNvSpPr/>
              <p:nvPr/>
            </p:nvSpPr>
            <p:spPr>
              <a:xfrm>
                <a:off x="2284160" y="3775955"/>
                <a:ext cx="8995275" cy="5144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=0.3667 ∗1.0=0.3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667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28555B1-0C63-4E43-863A-B00455EFC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160" y="3775955"/>
                <a:ext cx="8995275" cy="514480"/>
              </a:xfrm>
              <a:prstGeom prst="rect">
                <a:avLst/>
              </a:prstGeom>
              <a:blipFill>
                <a:blip r:embed="rId5"/>
                <a:stretch>
                  <a:fillRect b="-7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9F5456C-ED0E-4579-B045-B932441B7DE2}"/>
              </a:ext>
            </a:extLst>
          </p:cNvPr>
          <p:cNvSpPr txBox="1">
            <a:spLocks/>
          </p:cNvSpPr>
          <p:nvPr/>
        </p:nvSpPr>
        <p:spPr>
          <a:xfrm>
            <a:off x="2284160" y="2868767"/>
            <a:ext cx="9144000" cy="90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</a:t>
            </a:r>
            <a:r>
              <a:rPr lang="en-US" altLang="ko-KR" sz="1600" baseline="30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nd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training) Now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we’re done with one training example, let’s learn from the next one. Here we have a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known true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pairing of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1.0 and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3.0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1.0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 계산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FD47269-838B-4C54-9EF8-27B79D0C9431}"/>
              </a:ext>
            </a:extLst>
          </p:cNvPr>
          <p:cNvSpPr txBox="1">
            <a:spLocks/>
          </p:cNvSpPr>
          <p:nvPr/>
        </p:nvSpPr>
        <p:spPr>
          <a:xfrm>
            <a:off x="2284160" y="4227945"/>
            <a:ext cx="10120398" cy="1949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0.3667.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= </a:t>
            </a:r>
            <a:r>
              <a:rPr lang="en-US" altLang="ko-KR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1.0.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get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0.3667 * 1.0 = 0.3667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0.3667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업데이트한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선형함수에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=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1.0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대입하면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0.3667 * 1.0 =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0.3667.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 set the desired target value at 2.9.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This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way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training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example of a caterpillar is just above the line, not on it.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이번에는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값을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2.9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설정하겠습니다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직선과 겹치지 않고 직선의 바로 위쪽에 위치하게 될 것 입니다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error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(2.9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- 0.3667) = 2.5333.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목표값이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2.9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일때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18A37F1-58D4-4D72-BE77-46EACFDDDB8A}"/>
                  </a:ext>
                </a:extLst>
              </p:cNvPr>
              <p:cNvSpPr/>
              <p:nvPr/>
            </p:nvSpPr>
            <p:spPr>
              <a:xfrm>
                <a:off x="2284160" y="6213475"/>
                <a:ext cx="8995275" cy="5059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=2.9 −0.3667=2.5333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18A37F1-58D4-4D72-BE77-46EACFDDD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160" y="6213475"/>
                <a:ext cx="8995275" cy="5059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1E019B9-5CBA-41DC-A18A-57D34448A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689280"/>
              </p:ext>
            </p:extLst>
          </p:nvPr>
        </p:nvGraphicFramePr>
        <p:xfrm>
          <a:off x="2284160" y="1771488"/>
          <a:ext cx="8995276" cy="1097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248819">
                  <a:extLst>
                    <a:ext uri="{9D8B030D-6E8A-4147-A177-3AD203B41FA5}">
                      <a16:colId xmlns:a16="http://schemas.microsoft.com/office/drawing/2014/main" val="2937797024"/>
                    </a:ext>
                  </a:extLst>
                </a:gridCol>
                <a:gridCol w="2248819">
                  <a:extLst>
                    <a:ext uri="{9D8B030D-6E8A-4147-A177-3AD203B41FA5}">
                      <a16:colId xmlns:a16="http://schemas.microsoft.com/office/drawing/2014/main" val="4051623482"/>
                    </a:ext>
                  </a:extLst>
                </a:gridCol>
                <a:gridCol w="2248819">
                  <a:extLst>
                    <a:ext uri="{9D8B030D-6E8A-4147-A177-3AD203B41FA5}">
                      <a16:colId xmlns:a16="http://schemas.microsoft.com/office/drawing/2014/main" val="2840164749"/>
                    </a:ext>
                  </a:extLst>
                </a:gridCol>
                <a:gridCol w="2248819">
                  <a:extLst>
                    <a:ext uri="{9D8B030D-6E8A-4147-A177-3AD203B41FA5}">
                      <a16:colId xmlns:a16="http://schemas.microsoft.com/office/drawing/2014/main" val="1100882063"/>
                    </a:ext>
                  </a:extLst>
                </a:gridCol>
              </a:tblGrid>
              <a:tr h="26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Example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Width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Length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Bug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098896"/>
                  </a:ext>
                </a:extLst>
              </a:tr>
              <a:tr h="23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ladybird (=ladybug)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162384"/>
                  </a:ext>
                </a:extLst>
              </a:tr>
              <a:tr h="23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caterpillar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746515"/>
                  </a:ext>
                </a:extLst>
              </a:tr>
            </a:tbl>
          </a:graphicData>
        </a:graphic>
      </p:graphicFrame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47"/>
    </mc:Choice>
    <mc:Fallback>
      <p:transition spd="slow" advTm="74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F11B0-04F8-4097-AC6A-E4537925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3A1829-F042-43C4-83A8-AD547DEBA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2772168-BE46-4448-BE5E-DCF554263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981485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</a:rPr>
              <a:t>The Δ </a:t>
            </a:r>
            <a:r>
              <a:rPr lang="en-US" altLang="ko-KR" sz="2000" b="1" dirty="0">
                <a:latin typeface="나눔스퀘어" panose="020B0600000101010101" pitchFamily="50" charset="-127"/>
              </a:rPr>
              <a:t>A </a:t>
            </a:r>
            <a:r>
              <a:rPr lang="en-US" altLang="ko-KR" sz="2000" dirty="0">
                <a:latin typeface="나눔스퀘어" panose="020B0600000101010101" pitchFamily="50" charset="-127"/>
              </a:rPr>
              <a:t>is </a:t>
            </a:r>
            <a:r>
              <a:rPr lang="en-US" altLang="ko-KR" sz="2000" b="1" dirty="0">
                <a:latin typeface="나눔스퀘어" panose="020B0600000101010101" pitchFamily="50" charset="-127"/>
              </a:rPr>
              <a:t>E </a:t>
            </a:r>
            <a:r>
              <a:rPr lang="en-US" altLang="ko-KR" sz="2000" dirty="0">
                <a:latin typeface="나눔스퀘어" panose="020B0600000101010101" pitchFamily="50" charset="-127"/>
              </a:rPr>
              <a:t>/ </a:t>
            </a:r>
            <a:r>
              <a:rPr lang="en-US" altLang="ko-KR" sz="2000" b="1" dirty="0">
                <a:latin typeface="나눔스퀘어" panose="020B0600000101010101" pitchFamily="50" charset="-127"/>
              </a:rPr>
              <a:t>x </a:t>
            </a:r>
            <a:r>
              <a:rPr lang="en-US" altLang="ko-KR" sz="2000" dirty="0">
                <a:latin typeface="나눔스퀘어" panose="020B0600000101010101" pitchFamily="50" charset="-127"/>
              </a:rPr>
              <a:t>which is 2.5333 / 1.0 = 2.5333.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오차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= 2.5333, x = 1.0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295AB59-5A72-443C-B0F9-3641023FB485}"/>
                  </a:ext>
                </a:extLst>
              </p:cNvPr>
              <p:cNvSpPr/>
              <p:nvPr/>
            </p:nvSpPr>
            <p:spPr>
              <a:xfrm>
                <a:off x="2209796" y="2558415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/ 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2.5333 / 1.0 = 2.5333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295AB59-5A72-443C-B0F9-3641023FB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6" y="2558415"/>
                <a:ext cx="8995275" cy="646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DC41633-0014-4F5C-BDBF-033829D211A0}"/>
              </a:ext>
            </a:extLst>
          </p:cNvPr>
          <p:cNvSpPr txBox="1">
            <a:spLocks/>
          </p:cNvSpPr>
          <p:nvPr/>
        </p:nvSpPr>
        <p:spPr>
          <a:xfrm>
            <a:off x="2209796" y="3386273"/>
            <a:ext cx="9144000" cy="650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That means the even newer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0.3667 + 2.5333 = 2.9.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91EA14-E1B4-4B54-830D-13909E118FD7}"/>
                  </a:ext>
                </a:extLst>
              </p:cNvPr>
              <p:cNvSpPr/>
              <p:nvPr/>
            </p:nvSpPr>
            <p:spPr>
              <a:xfrm>
                <a:off x="2209795" y="4037252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0.3667 + 2.5333 = 2.9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91EA14-E1B4-4B54-830D-13909E118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5" y="4037252"/>
                <a:ext cx="8995275" cy="646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8C706F9-63B2-46B0-B6F7-843F75EAC636}"/>
              </a:ext>
            </a:extLst>
          </p:cNvPr>
          <p:cNvSpPr txBox="1">
            <a:spLocks/>
          </p:cNvSpPr>
          <p:nvPr/>
        </p:nvSpPr>
        <p:spPr>
          <a:xfrm>
            <a:off x="2209799" y="4741424"/>
            <a:ext cx="7752348" cy="1008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That means for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1.0 the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 gives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2.9 as the answer, which is what the desired value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was.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1B46D05-3304-499F-9318-1625FB35DD03}"/>
                  </a:ext>
                </a:extLst>
              </p:cNvPr>
              <p:cNvSpPr/>
              <p:nvPr/>
            </p:nvSpPr>
            <p:spPr>
              <a:xfrm>
                <a:off x="2209796" y="5750040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 ∗1=2.9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1B46D05-3304-499F-9318-1625FB35D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6" y="5750040"/>
                <a:ext cx="8995275" cy="6467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1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8"/>
    </mc:Choice>
    <mc:Fallback>
      <p:transition spd="slow" advTm="9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94877-0F59-4CBB-9F93-CAA87CAB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 Simple Classifier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 학습시키기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225E1D-4EB3-432E-971E-CFA190D98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184419" y="2203927"/>
            <a:ext cx="5007581" cy="40095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C7F37-C571-4C28-9BBD-CA59F763A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2772168-BE46-4448-BE5E-DCF55426312A}"/>
              </a:ext>
            </a:extLst>
          </p:cNvPr>
          <p:cNvSpPr txBox="1">
            <a:spLocks/>
          </p:cNvSpPr>
          <p:nvPr/>
        </p:nvSpPr>
        <p:spPr>
          <a:xfrm>
            <a:off x="2209800" y="1825624"/>
            <a:ext cx="5429250" cy="4622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나눔스퀘어" panose="020B0600000101010101" pitchFamily="50" charset="-127"/>
              </a:rPr>
              <a:t>Visualize </a:t>
            </a:r>
            <a:r>
              <a:rPr lang="en-US" altLang="ko-KR" sz="1600" dirty="0">
                <a:latin typeface="나눔스퀘어" panose="020B0600000101010101" pitchFamily="50" charset="-127"/>
              </a:rPr>
              <a:t>what we’ve done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지금까지의 내용을 시각화 해봅니다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</a:rPr>
              <a:t>It hasn’t divided neatly the region between ladybirds and caterpillars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깔끔하게 기울기가 개선되지는 않았네요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r>
              <a:rPr lang="en-US" altLang="ko-KR" sz="1600" dirty="0" smtClean="0">
                <a:latin typeface="나눔스퀘어" panose="020B0600000101010101" pitchFamily="50" charset="-127"/>
              </a:rPr>
              <a:t>The final </a:t>
            </a:r>
            <a:r>
              <a:rPr lang="en-US" altLang="ko-KR" sz="1600" dirty="0">
                <a:latin typeface="나눔스퀘어" panose="020B0600000101010101" pitchFamily="50" charset="-127"/>
              </a:rPr>
              <a:t>update simply matches the last training example closely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마지막 업데이트는 마지막 학습 데이터에만 맞춰졌네요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r>
              <a:rPr lang="en-US" altLang="ko-KR" sz="1600" dirty="0" smtClean="0">
                <a:latin typeface="나눔스퀘어" panose="020B0600000101010101" pitchFamily="50" charset="-127"/>
              </a:rPr>
              <a:t>In effect, </a:t>
            </a:r>
            <a:r>
              <a:rPr lang="en-US" altLang="ko-KR" sz="1600" dirty="0">
                <a:latin typeface="나눔스퀘어" panose="020B0600000101010101" pitchFamily="50" charset="-127"/>
              </a:rPr>
              <a:t>we are throwing away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any learning </a:t>
            </a:r>
            <a:r>
              <a:rPr lang="en-US" altLang="ko-KR" sz="1600" dirty="0">
                <a:latin typeface="나눔스퀘어" panose="020B0600000101010101" pitchFamily="50" charset="-127"/>
              </a:rPr>
              <a:t>that previous training examples might gives us and just learning from the last one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사실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이전 학습 예제는 무시되고 그저 마지막 학습 데이터에 맞춰진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결과네요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r>
              <a:rPr lang="en-US" altLang="ko-KR" sz="1600" dirty="0" smtClean="0">
                <a:latin typeface="나눔스퀘어" panose="020B0600000101010101" pitchFamily="50" charset="-127"/>
              </a:rPr>
              <a:t>How </a:t>
            </a:r>
            <a:r>
              <a:rPr lang="en-US" altLang="ko-KR" sz="1600" dirty="0">
                <a:latin typeface="나눔스퀘어" panose="020B0600000101010101" pitchFamily="50" charset="-127"/>
              </a:rPr>
              <a:t>do we fix this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?</a:t>
            </a:r>
          </a:p>
          <a:p>
            <a:r>
              <a:rPr lang="en-US" altLang="ko-KR" sz="1600" dirty="0">
                <a:latin typeface="나눔스퀘어" panose="020B0600000101010101" pitchFamily="50" charset="-127"/>
              </a:rPr>
              <a:t>Instead of jumping enthusiastically to each new </a:t>
            </a:r>
            <a:r>
              <a:rPr lang="en-US" altLang="ko-KR" sz="1600" b="1" dirty="0">
                <a:latin typeface="나눔스퀘어" panose="020B0600000101010101" pitchFamily="50" charset="-127"/>
              </a:rPr>
              <a:t>A </a:t>
            </a:r>
            <a:r>
              <a:rPr lang="en-US" altLang="ko-KR" sz="1600" dirty="0">
                <a:latin typeface="나눔스퀘어" panose="020B0600000101010101" pitchFamily="50" charset="-127"/>
              </a:rPr>
              <a:t>, we take a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fraction of </a:t>
            </a:r>
            <a:r>
              <a:rPr lang="en-US" altLang="ko-KR" sz="1600" dirty="0">
                <a:latin typeface="나눔스퀘어" panose="020B0600000101010101" pitchFamily="50" charset="-127"/>
              </a:rPr>
              <a:t>the change Δ </a:t>
            </a:r>
            <a:r>
              <a:rPr lang="en-US" altLang="ko-KR" sz="1600" b="1" dirty="0">
                <a:latin typeface="나눔스퀘어" panose="020B0600000101010101" pitchFamily="50" charset="-127"/>
              </a:rPr>
              <a:t>A </a:t>
            </a:r>
            <a:r>
              <a:rPr lang="en-US" altLang="ko-KR" sz="1600" dirty="0">
                <a:latin typeface="나눔스퀘어" panose="020B0600000101010101" pitchFamily="50" charset="-127"/>
              </a:rPr>
              <a:t>, not all of it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해결방법은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바로 업데이트 정도를 조금씩 조정하는 것입니다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" panose="020B0600000101010101" pitchFamily="50" charset="-127"/>
            </a:endParaRPr>
          </a:p>
          <a:p>
            <a:endParaRPr lang="en-US" altLang="ko-KR" sz="1600" dirty="0" smtClean="0">
              <a:latin typeface="나눔스퀘어" panose="020B0600000101010101" pitchFamily="50" charset="-127"/>
            </a:endParaRPr>
          </a:p>
        </p:txBody>
      </p:sp>
      <p:pic>
        <p:nvPicPr>
          <p:cNvPr id="16" name="오디오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5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78"/>
    </mc:Choice>
    <mc:Fallback>
      <p:transition spd="slow" advTm="115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E2B7B-0073-44A7-9DBE-0674CDC6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65126"/>
            <a:ext cx="9460832" cy="12662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The moderating factor </a:t>
            </a:r>
            <a:r>
              <a:rPr lang="en-US" altLang="ko-KR" dirty="0" smtClean="0"/>
              <a:t>L “Learning Rate”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800" dirty="0" smtClean="0"/>
              <a:t>조정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인자 </a:t>
            </a:r>
            <a:r>
              <a:rPr lang="en-US" altLang="ko-KR" sz="2800" dirty="0" smtClean="0"/>
              <a:t>L “</a:t>
            </a:r>
            <a:r>
              <a:rPr lang="ko-KR" altLang="en-US" sz="2800" dirty="0" err="1" smtClean="0"/>
              <a:t>학습률</a:t>
            </a:r>
            <a:r>
              <a:rPr lang="en-US" altLang="ko-KR" sz="2800" dirty="0" smtClean="0"/>
              <a:t>”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89073-54E3-4B6A-AF55-A4BFD3ED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072" y="3101226"/>
            <a:ext cx="9609560" cy="3112249"/>
          </a:xfrm>
        </p:spPr>
        <p:txBody>
          <a:bodyPr>
            <a:noAutofit/>
          </a:bodyPr>
          <a:lstStyle/>
          <a:p>
            <a:r>
              <a:rPr lang="en-US" altLang="ko-KR" sz="1800" dirty="0" smtClean="0">
                <a:latin typeface="나눔스퀘어" panose="020B0600000101010101" pitchFamily="50" charset="-127"/>
              </a:rPr>
              <a:t>The </a:t>
            </a:r>
            <a:r>
              <a:rPr lang="en-US" altLang="ko-KR" sz="1800" dirty="0">
                <a:latin typeface="나눔스퀘어" panose="020B0600000101010101" pitchFamily="50" charset="-127"/>
              </a:rPr>
              <a:t>moderating factor is often called a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learning rate </a:t>
            </a:r>
            <a:r>
              <a:rPr lang="en-US" altLang="ko-KR" sz="1800" dirty="0">
                <a:latin typeface="나눔스퀘어" panose="020B0600000101010101" pitchFamily="50" charset="-127"/>
              </a:rPr>
              <a:t>, and we’ve called it 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L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머신러닝에서는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 조정 인자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L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을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학습률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이라 부릅니다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  <a:p>
            <a:r>
              <a:rPr lang="en-US" altLang="ko-KR" sz="1800" dirty="0" smtClean="0">
                <a:latin typeface="나눔스퀘어" panose="020B0600000101010101" pitchFamily="50" charset="-127"/>
              </a:rPr>
              <a:t>The </a:t>
            </a:r>
            <a:r>
              <a:rPr lang="en-US" altLang="ko-KR" sz="1800" dirty="0">
                <a:latin typeface="나눔스퀘어" panose="020B0600000101010101" pitchFamily="50" charset="-127"/>
              </a:rPr>
              <a:t>moderation can dampen the impact of those errors or noise.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It smooths </a:t>
            </a:r>
            <a:r>
              <a:rPr lang="en-US" altLang="ko-KR" sz="1800" dirty="0">
                <a:latin typeface="나눔스퀘어" panose="020B0600000101010101" pitchFamily="50" charset="-127"/>
              </a:rPr>
              <a:t>them out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</a:t>
            </a:r>
            <a:endParaRPr lang="en-US" altLang="ko-KR" sz="1800" dirty="0">
              <a:latin typeface="나눔스퀘어" panose="020B0600000101010101" pitchFamily="50" charset="-127"/>
            </a:endParaRPr>
          </a:p>
          <a:p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조정인자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학습률은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학습 데이터의 오차 또는 잡음의 영향을 약화시켜 줍니다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  <a:p>
            <a:r>
              <a:rPr lang="en-US" altLang="ko-KR" sz="1800" dirty="0">
                <a:latin typeface="나눔스퀘어" panose="020B0600000101010101" pitchFamily="50" charset="-127"/>
              </a:rPr>
              <a:t>Let’s pick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L </a:t>
            </a:r>
            <a:r>
              <a:rPr lang="en-US" altLang="ko-KR" sz="1800" dirty="0">
                <a:latin typeface="나눔스퀘어" panose="020B0600000101010101" pitchFamily="50" charset="-127"/>
              </a:rPr>
              <a:t>= 0.5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as a </a:t>
            </a:r>
            <a:r>
              <a:rPr lang="en-US" altLang="ko-KR" sz="1800" dirty="0">
                <a:latin typeface="나눔스퀘어" panose="020B0600000101010101" pitchFamily="50" charset="-127"/>
              </a:rPr>
              <a:t>reasonable fraction just to get started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 </a:t>
            </a:r>
            <a:r>
              <a:rPr lang="en-US" altLang="ko-KR" sz="1800" dirty="0">
                <a:latin typeface="나눔스퀘어" panose="020B0600000101010101" pitchFamily="50" charset="-127"/>
              </a:rPr>
              <a:t>It simply means we only update half as much as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would have </a:t>
            </a:r>
            <a:r>
              <a:rPr lang="en-US" altLang="ko-KR" sz="1800" dirty="0">
                <a:latin typeface="나눔스퀘어" panose="020B0600000101010101" pitchFamily="50" charset="-127"/>
              </a:rPr>
              <a:t>done without moderation.</a:t>
            </a:r>
            <a:endParaRPr lang="en-US" altLang="ko-KR" sz="1800" dirty="0" smtClean="0">
              <a:latin typeface="나눔스퀘어" panose="020B0600000101010101" pitchFamily="50" charset="-127"/>
            </a:endParaRP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임의로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0.5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로 조정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L=0.5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라는 것은 조정이 없을 때에 비해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½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만큼만 업데이트 하겠다는 의미입니다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  <a:p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EAD496-3844-4F79-A6F9-E43E2116F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878C8CA-CB4C-47AD-93A5-0E1719CFEFBF}"/>
                  </a:ext>
                </a:extLst>
              </p:cNvPr>
              <p:cNvSpPr/>
              <p:nvPr/>
            </p:nvSpPr>
            <p:spPr>
              <a:xfrm>
                <a:off x="2209797" y="2454463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(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/ 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878C8CA-CB4C-47AD-93A5-0E1719CFE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2454463"/>
                <a:ext cx="8995275" cy="646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C328D90-ACB8-4FA7-9676-869C36499830}"/>
                  </a:ext>
                </a:extLst>
              </p:cNvPr>
              <p:cNvSpPr/>
              <p:nvPr/>
            </p:nvSpPr>
            <p:spPr>
              <a:xfrm>
                <a:off x="2061072" y="5749274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0.5 ∗ (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/ 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C328D90-ACB8-4FA7-9676-869C36499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072" y="5749274"/>
                <a:ext cx="8995275" cy="646763"/>
              </a:xfrm>
              <a:prstGeom prst="rect">
                <a:avLst/>
              </a:prstGeom>
              <a:blipFill>
                <a:blip r:embed="rId6"/>
                <a:stretch>
                  <a:fillRect b="-9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189073-54E3-4B6A-AF55-A4BFD3ED5741}"/>
              </a:ext>
            </a:extLst>
          </p:cNvPr>
          <p:cNvSpPr txBox="1">
            <a:spLocks/>
          </p:cNvSpPr>
          <p:nvPr/>
        </p:nvSpPr>
        <p:spPr>
          <a:xfrm>
            <a:off x="2061073" y="1768333"/>
            <a:ext cx="9143999" cy="711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나눔스퀘어" panose="020B0600000101010101" pitchFamily="50" charset="-127"/>
              </a:rPr>
              <a:t>we’ll add a moderation into the update formula: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업데이트 방정식을 다음과 같이 조정이 가능하도록 수정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:</a:t>
            </a: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46"/>
    </mc:Choice>
    <mc:Fallback>
      <p:transition spd="slow" advTm="26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B736D-5C67-40BD-A2E5-A40C8F9F0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The moderating factor L “Learning Rate”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조정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인자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 “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학습률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5DC77-7055-45D9-8894-271690784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7" y="1764306"/>
            <a:ext cx="9144000" cy="556249"/>
          </a:xfrm>
        </p:spPr>
        <p:txBody>
          <a:bodyPr>
            <a:noAutofit/>
          </a:bodyPr>
          <a:lstStyle/>
          <a:p>
            <a:r>
              <a:rPr lang="en-US" altLang="ko-KR" sz="1800" dirty="0" smtClean="0">
                <a:latin typeface="나눔스퀘어" panose="020B0600000101010101" pitchFamily="50" charset="-127"/>
              </a:rPr>
              <a:t>(1</a:t>
            </a:r>
            <a:r>
              <a:rPr lang="en-US" altLang="ko-KR" sz="1800" baseline="30000" dirty="0" smtClean="0">
                <a:latin typeface="나눔스퀘어" panose="020B0600000101010101" pitchFamily="50" charset="-127"/>
              </a:rPr>
              <a:t>st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 training) A </a:t>
            </a:r>
            <a:r>
              <a:rPr lang="en-US" altLang="ko-KR" sz="1800" dirty="0">
                <a:latin typeface="나눔스퀘어" panose="020B0600000101010101" pitchFamily="50" charset="-127"/>
              </a:rPr>
              <a:t>= 0.25, x =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3.0</a:t>
            </a:r>
          </a:p>
          <a:p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(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학습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1)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A = 0.25, x = 3.0</a:t>
            </a:r>
          </a:p>
          <a:p>
            <a:endParaRPr lang="ko-KR" altLang="en-US" sz="1800" dirty="0"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7AD2CD-CEAF-4160-B2EE-54E2CCF13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6B4993-E5F2-4D64-9DBC-F6020A0BD2FB}"/>
                  </a:ext>
                </a:extLst>
              </p:cNvPr>
              <p:cNvSpPr/>
              <p:nvPr/>
            </p:nvSpPr>
            <p:spPr>
              <a:xfrm>
                <a:off x="2209791" y="2354844"/>
                <a:ext cx="8995275" cy="41383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=0.25 ∗3=0.75</m:t>
                      </m:r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6B4993-E5F2-4D64-9DBC-F6020A0BD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1" y="2354844"/>
                <a:ext cx="8995275" cy="413830"/>
              </a:xfrm>
              <a:prstGeom prst="rect">
                <a:avLst/>
              </a:prstGeom>
              <a:blipFill>
                <a:blip r:embed="rId5"/>
                <a:stretch>
                  <a:fillRect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4D3D11F-0E0B-40F4-8B4A-B8EA40FEDFB3}"/>
              </a:ext>
            </a:extLst>
          </p:cNvPr>
          <p:cNvSpPr txBox="1">
            <a:spLocks/>
          </p:cNvSpPr>
          <p:nvPr/>
        </p:nvSpPr>
        <p:spPr>
          <a:xfrm>
            <a:off x="2209797" y="2783218"/>
            <a:ext cx="9144000" cy="616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desired value of 1.1 gives us an error of 0.35.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목표값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1.1,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오차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0.35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FF39CE1-21FA-4361-A3FE-092EADF81DC6}"/>
                  </a:ext>
                </a:extLst>
              </p:cNvPr>
              <p:cNvSpPr/>
              <p:nvPr/>
            </p:nvSpPr>
            <p:spPr>
              <a:xfrm>
                <a:off x="2209790" y="4475673"/>
                <a:ext cx="8995275" cy="4348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0.25 + 0.0583 = 0.3083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FF39CE1-21FA-4361-A3FE-092EADF81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0" y="4475673"/>
                <a:ext cx="8995275" cy="434847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C980DA9-51C9-433F-802C-963E4A752831}"/>
                  </a:ext>
                </a:extLst>
              </p:cNvPr>
              <p:cNvSpPr/>
              <p:nvPr/>
            </p:nvSpPr>
            <p:spPr>
              <a:xfrm>
                <a:off x="2209790" y="3413975"/>
                <a:ext cx="8995275" cy="4502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(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/ 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)= 0.5 ∗ 0.35 / 3.0 = 0.0583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C980DA9-51C9-433F-802C-963E4A752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0" y="3413975"/>
                <a:ext cx="8995275" cy="450233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F189121-3382-432C-862E-AFC10675BAF8}"/>
              </a:ext>
            </a:extLst>
          </p:cNvPr>
          <p:cNvSpPr txBox="1">
            <a:spLocks/>
          </p:cNvSpPr>
          <p:nvPr/>
        </p:nvSpPr>
        <p:spPr>
          <a:xfrm>
            <a:off x="2209797" y="3869997"/>
            <a:ext cx="9144000" cy="572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updated A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is: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업데이트한 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09F70D-1C7A-4AA2-8759-5755349DF3D9}"/>
              </a:ext>
            </a:extLst>
          </p:cNvPr>
          <p:cNvSpPr txBox="1">
            <a:spLocks/>
          </p:cNvSpPr>
          <p:nvPr/>
        </p:nvSpPr>
        <p:spPr>
          <a:xfrm>
            <a:off x="2209797" y="4925189"/>
            <a:ext cx="9144000" cy="593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나눔스퀘어" panose="020B0600000101010101" pitchFamily="50" charset="-127"/>
              </a:rPr>
              <a:t>Trying out this new A on the training example at 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x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= 3.0: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업데이트 된 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A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를 학습 데이터에 적용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x = 3.0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5532CBB-6C20-45DB-8CD7-CDD2EAD0ED93}"/>
                  </a:ext>
                </a:extLst>
              </p:cNvPr>
              <p:cNvSpPr/>
              <p:nvPr/>
            </p:nvSpPr>
            <p:spPr>
              <a:xfrm>
                <a:off x="2209790" y="5556084"/>
                <a:ext cx="8995275" cy="44494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=0.3083 ∗3=0.9250</m:t>
                      </m:r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5532CBB-6C20-45DB-8CD7-CDD2EAD0E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0" y="5556084"/>
                <a:ext cx="8995275" cy="444944"/>
              </a:xfrm>
              <a:prstGeom prst="rect">
                <a:avLst/>
              </a:prstGeom>
              <a:blipFill>
                <a:blip r:embed="rId8"/>
                <a:stretch>
                  <a:fillRect b="-16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9354EF1-EB52-43A0-BACE-1A4D073BF095}"/>
              </a:ext>
            </a:extLst>
          </p:cNvPr>
          <p:cNvSpPr txBox="1">
            <a:spLocks/>
          </p:cNvSpPr>
          <p:nvPr/>
        </p:nvSpPr>
        <p:spPr>
          <a:xfrm>
            <a:off x="2209790" y="5990325"/>
            <a:ext cx="8995275" cy="86720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line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now falls on the wrong side of the training example because it is below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1.1,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but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this first update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did move in the right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direction away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from the initial line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작지만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괜찮습니다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최초의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직선에 비하면 올바른 방향으로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이동했으니까요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오디오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87"/>
    </mc:Choice>
    <mc:Fallback>
      <p:transition spd="slow" advTm="13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B736D-5C67-40BD-A2E5-A40C8F9F0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The moderating factor L “Learning Rate”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조정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인자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 “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학습률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5DC77-7055-45D9-8894-271690784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9144000" cy="471806"/>
          </a:xfrm>
        </p:spPr>
        <p:txBody>
          <a:bodyPr>
            <a:noAutofit/>
          </a:bodyPr>
          <a:lstStyle/>
          <a:p>
            <a:r>
              <a:rPr lang="en-US" altLang="ko-KR" sz="1800" dirty="0" smtClean="0"/>
              <a:t>(2</a:t>
            </a:r>
            <a:r>
              <a:rPr lang="en-US" altLang="ko-KR" sz="1800" baseline="30000" dirty="0" smtClean="0"/>
              <a:t>nd</a:t>
            </a:r>
            <a:r>
              <a:rPr lang="en-US" altLang="ko-KR" sz="1800" dirty="0" smtClean="0"/>
              <a:t> training) A </a:t>
            </a:r>
            <a:r>
              <a:rPr lang="en-US" altLang="ko-KR" sz="1800" dirty="0"/>
              <a:t>= 0.3083, x = </a:t>
            </a:r>
            <a:r>
              <a:rPr lang="en-US" altLang="ko-KR" sz="1800" dirty="0" smtClean="0"/>
              <a:t>1.0</a:t>
            </a:r>
          </a:p>
          <a:p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학습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2)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= 0.3083, x = 1.0</a:t>
            </a:r>
          </a:p>
          <a:p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7AD2CD-CEAF-4160-B2EE-54E2CCF13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39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6B4993-E5F2-4D64-9DBC-F6020A0BD2FB}"/>
                  </a:ext>
                </a:extLst>
              </p:cNvPr>
              <p:cNvSpPr/>
              <p:nvPr/>
            </p:nvSpPr>
            <p:spPr>
              <a:xfrm>
                <a:off x="2209791" y="2490489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=0.3083 ∗1=0.3083</m:t>
                      </m:r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6B4993-E5F2-4D64-9DBC-F6020A0BD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1" y="2490489"/>
                <a:ext cx="8995275" cy="646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4D3D11F-0E0B-40F4-8B4A-B8EA40FEDFB3}"/>
              </a:ext>
            </a:extLst>
          </p:cNvPr>
          <p:cNvSpPr txBox="1">
            <a:spLocks/>
          </p:cNvSpPr>
          <p:nvPr/>
        </p:nvSpPr>
        <p:spPr>
          <a:xfrm>
            <a:off x="2209799" y="3330310"/>
            <a:ext cx="9144000" cy="92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/>
              <a:t>Using </a:t>
            </a:r>
            <a:r>
              <a:rPr lang="en-US" altLang="ko-KR" sz="1800" b="1" dirty="0"/>
              <a:t>A </a:t>
            </a:r>
            <a:r>
              <a:rPr lang="en-US" altLang="ko-KR" sz="1800" dirty="0"/>
              <a:t>= 0.3083 we have y </a:t>
            </a:r>
            <a:r>
              <a:rPr lang="en-US" altLang="ko-KR" sz="1800" dirty="0" smtClean="0"/>
              <a:t>= 0.3083 </a:t>
            </a:r>
            <a:r>
              <a:rPr lang="en-US" altLang="ko-KR" sz="1800" dirty="0"/>
              <a:t>* 1.0 = 0.3083. </a:t>
            </a:r>
            <a:endParaRPr lang="en-US" altLang="ko-KR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 smtClean="0"/>
              <a:t>The </a:t>
            </a:r>
            <a:r>
              <a:rPr lang="en-US" altLang="ko-KR" sz="1800" dirty="0"/>
              <a:t>desired value was 2.9 so the error is (</a:t>
            </a:r>
            <a:r>
              <a:rPr lang="en-US" altLang="ko-KR" sz="1800"/>
              <a:t>2.9 </a:t>
            </a:r>
            <a:r>
              <a:rPr lang="en-US" altLang="ko-KR" sz="1800" smtClean="0"/>
              <a:t>- 0.3083</a:t>
            </a:r>
            <a:r>
              <a:rPr lang="en-US" altLang="ko-KR" sz="1800" dirty="0" smtClean="0"/>
              <a:t>) = </a:t>
            </a:r>
            <a:r>
              <a:rPr lang="en-US" altLang="ko-KR" sz="1800" dirty="0"/>
              <a:t>2.5917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목표값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2.9,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오차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2.5917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FF39CE1-21FA-4361-A3FE-092EADF81DC6}"/>
                  </a:ext>
                </a:extLst>
              </p:cNvPr>
              <p:cNvSpPr/>
              <p:nvPr/>
            </p:nvSpPr>
            <p:spPr>
              <a:xfrm>
                <a:off x="2209791" y="5772754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0.3083 + 1.29585 = 1.60415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FF39CE1-21FA-4361-A3FE-092EADF81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1" y="5772754"/>
                <a:ext cx="8995275" cy="646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C980DA9-51C9-433F-802C-963E4A752831}"/>
                  </a:ext>
                </a:extLst>
              </p:cNvPr>
              <p:cNvSpPr/>
              <p:nvPr/>
            </p:nvSpPr>
            <p:spPr>
              <a:xfrm>
                <a:off x="2209793" y="4259088"/>
                <a:ext cx="8995275" cy="646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/ 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)= 0.5 ∗ 2.5917 / 1.0 = 1.29585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C980DA9-51C9-433F-802C-963E4A752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3" y="4259088"/>
                <a:ext cx="8995275" cy="6467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F189121-3382-432C-862E-AFC10675BAF8}"/>
              </a:ext>
            </a:extLst>
          </p:cNvPr>
          <p:cNvSpPr txBox="1">
            <a:spLocks/>
          </p:cNvSpPr>
          <p:nvPr/>
        </p:nvSpPr>
        <p:spPr>
          <a:xfrm>
            <a:off x="2209799" y="5043864"/>
            <a:ext cx="9144000" cy="728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even newer 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now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업데이트한 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31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61"/>
    </mc:Choice>
    <mc:Fallback>
      <p:transition spd="slow" advTm="8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신경망 이론의 역사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199" y="1581150"/>
            <a:ext cx="6066803" cy="51435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400" b="1" dirty="0"/>
              <a:t>The Search for Intelligent Machines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 smtClean="0"/>
              <a:t>When </a:t>
            </a:r>
            <a:r>
              <a:rPr lang="en-US" altLang="ko-KR" sz="1200" dirty="0">
                <a:hlinkClick r:id="rId5"/>
              </a:rPr>
              <a:t>Gary Kasparov</a:t>
            </a:r>
            <a:r>
              <a:rPr lang="en-US" altLang="ko-KR" sz="1200" dirty="0"/>
              <a:t>, the reigning world chess champion and grandmaster, was beaten by the IBM Deep Blue computer in </a:t>
            </a:r>
            <a:r>
              <a:rPr lang="en-US" altLang="ko-KR" sz="1200" dirty="0" smtClean="0"/>
              <a:t>1997</a:t>
            </a:r>
          </a:p>
          <a:p>
            <a:pPr lvl="1"/>
            <a:r>
              <a:rPr lang="en-US" altLang="ko-KR" sz="1200" dirty="0" err="1"/>
              <a:t>AlphaGo</a:t>
            </a:r>
            <a:r>
              <a:rPr lang="en-US" altLang="ko-KR" sz="1200" dirty="0"/>
              <a:t> versus Lee </a:t>
            </a:r>
            <a:r>
              <a:rPr lang="en-US" altLang="ko-KR" sz="1200" dirty="0" err="1"/>
              <a:t>Sedol</a:t>
            </a:r>
            <a:r>
              <a:rPr lang="en-US" altLang="ko-KR" sz="1200" dirty="0"/>
              <a:t>, also known as the Google DeepMind Challenge Match, was a five-game </a:t>
            </a:r>
            <a:r>
              <a:rPr lang="en-US" altLang="ko-KR" sz="1200" dirty="0">
                <a:hlinkClick r:id="rId6" tooltip="Go (game)"/>
              </a:rPr>
              <a:t>Go</a:t>
            </a:r>
            <a:r>
              <a:rPr lang="en-US" altLang="ko-KR" sz="1200" dirty="0"/>
              <a:t> match between 18-time world champion </a:t>
            </a:r>
            <a:r>
              <a:rPr lang="en-US" altLang="ko-KR" sz="1200" dirty="0">
                <a:hlinkClick r:id="rId7" tooltip="Lee Sedol"/>
              </a:rPr>
              <a:t>Lee </a:t>
            </a:r>
            <a:r>
              <a:rPr lang="en-US" altLang="ko-KR" sz="1200" dirty="0" err="1">
                <a:hlinkClick r:id="rId7" tooltip="Lee Sedol"/>
              </a:rPr>
              <a:t>Sedol</a:t>
            </a:r>
            <a:r>
              <a:rPr lang="en-US" altLang="ko-KR" sz="1200" dirty="0"/>
              <a:t> and </a:t>
            </a:r>
            <a:r>
              <a:rPr lang="en-US" altLang="ko-KR" sz="1200" dirty="0" err="1">
                <a:hlinkClick r:id="rId8" tooltip="AlphaGo"/>
              </a:rPr>
              <a:t>AlphaGo</a:t>
            </a:r>
            <a:r>
              <a:rPr lang="en-US" altLang="ko-KR" sz="1200" dirty="0"/>
              <a:t>, a </a:t>
            </a:r>
            <a:r>
              <a:rPr lang="en-US" altLang="ko-KR" sz="1200" dirty="0">
                <a:hlinkClick r:id="rId9" tooltip="Computer Go"/>
              </a:rPr>
              <a:t>computer Go</a:t>
            </a:r>
            <a:r>
              <a:rPr lang="en-US" altLang="ko-KR" sz="1200" dirty="0"/>
              <a:t> program developed by </a:t>
            </a:r>
            <a:r>
              <a:rPr lang="en-US" altLang="ko-KR" sz="1200" dirty="0">
                <a:hlinkClick r:id="rId10" tooltip="Google DeepMind"/>
              </a:rPr>
              <a:t>Google DeepMind</a:t>
            </a:r>
            <a:r>
              <a:rPr lang="en-US" altLang="ko-KR" sz="1200" dirty="0"/>
              <a:t>, played in </a:t>
            </a:r>
            <a:r>
              <a:rPr lang="en-US" altLang="ko-KR" sz="1200" dirty="0">
                <a:hlinkClick r:id="rId11" tooltip="Seoul"/>
              </a:rPr>
              <a:t>Seoul</a:t>
            </a:r>
            <a:r>
              <a:rPr lang="en-US" altLang="ko-KR" sz="1200" dirty="0"/>
              <a:t>, South Korea between 9 and 15 March 2016. 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ko-KR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400" b="1" dirty="0"/>
              <a:t>A Nature Inspired New Golden Age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/>
              <a:t>1950s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: Optimism and ambition for artificial intelligence were flying high when the subject was </a:t>
            </a:r>
            <a:r>
              <a:rPr lang="en-US" altLang="ko-KR" sz="1200" dirty="0" smtClean="0"/>
              <a:t>formalized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I</a:t>
            </a:r>
            <a:r>
              <a:rPr lang="en-US" altLang="ko-KR" sz="1100" dirty="0" smtClean="0"/>
              <a:t>n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1969, </a:t>
            </a:r>
            <a:r>
              <a:rPr lang="en-US" altLang="ko-KR" sz="1100" dirty="0" smtClean="0">
                <a:hlinkClick r:id="rId12"/>
              </a:rPr>
              <a:t>Warren </a:t>
            </a:r>
            <a:r>
              <a:rPr lang="en-US" altLang="ko-KR" sz="1100" dirty="0">
                <a:hlinkClick r:id="rId12"/>
              </a:rPr>
              <a:t>McCulloch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and</a:t>
            </a:r>
            <a:r>
              <a:rPr lang="ko-KR" altLang="en-US" sz="1100" dirty="0" smtClean="0"/>
              <a:t> </a:t>
            </a:r>
            <a:r>
              <a:rPr lang="en-US" altLang="ko-KR" sz="1100" dirty="0">
                <a:hlinkClick r:id="rId13"/>
              </a:rPr>
              <a:t>Walter Pitts</a:t>
            </a:r>
            <a:r>
              <a:rPr lang="ko-KR" altLang="en-US" sz="1100" dirty="0"/>
              <a:t> </a:t>
            </a:r>
            <a:r>
              <a:rPr lang="en-US" altLang="ko-KR" sz="1100" dirty="0"/>
              <a:t>&lt;A logical calculus of ideas immanent in nervous activity</a:t>
            </a:r>
            <a:r>
              <a:rPr lang="en-US" altLang="ko-KR" sz="1100" dirty="0" smtClean="0"/>
              <a:t>&gt;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The perceptron algorithm was invented in 1957 at the </a:t>
            </a:r>
            <a:r>
              <a:rPr lang="en-US" altLang="ko-KR" sz="1100" dirty="0">
                <a:hlinkClick r:id="rId14" tooltip="Cornell Aeronautical Laboratory"/>
              </a:rPr>
              <a:t>Cornell Aeronautical Laboratory</a:t>
            </a:r>
            <a:r>
              <a:rPr lang="en-US" altLang="ko-KR" sz="1100" dirty="0"/>
              <a:t> by </a:t>
            </a:r>
            <a:r>
              <a:rPr lang="en-US" altLang="ko-KR" sz="1100" dirty="0">
                <a:hlinkClick r:id="rId15" tooltip="Frank Rosenblatt"/>
              </a:rPr>
              <a:t>Frank </a:t>
            </a:r>
            <a:r>
              <a:rPr lang="en-US" altLang="ko-KR" sz="1100" dirty="0" smtClean="0">
                <a:hlinkClick r:id="rId15" tooltip="Frank Rosenblatt"/>
              </a:rPr>
              <a:t>Rosenblatt</a:t>
            </a:r>
            <a:endParaRPr lang="en-US" altLang="ko-KR" sz="11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/>
              <a:t>1960s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: But artificial intelligence proved hard, and progress </a:t>
            </a:r>
            <a:r>
              <a:rPr lang="en-US" altLang="ko-KR" sz="1200" dirty="0" smtClean="0"/>
              <a:t>stalled</a:t>
            </a:r>
          </a:p>
          <a:p>
            <a:pPr lvl="2"/>
            <a:r>
              <a:rPr lang="en-US" altLang="ko-KR" sz="1100" dirty="0">
                <a:hlinkClick r:id="rId16"/>
              </a:rPr>
              <a:t>Marvin Minsky </a:t>
            </a:r>
            <a:r>
              <a:rPr lang="en-US" altLang="ko-KR" sz="1100" dirty="0"/>
              <a:t>and</a:t>
            </a:r>
            <a:r>
              <a:rPr lang="ko-KR" altLang="en-US" sz="1100" dirty="0"/>
              <a:t> </a:t>
            </a:r>
            <a:r>
              <a:rPr lang="en-US" altLang="ko-KR" sz="1100" dirty="0">
                <a:hlinkClick r:id="rId17"/>
              </a:rPr>
              <a:t>Seymour </a:t>
            </a:r>
            <a:r>
              <a:rPr lang="en-US" altLang="ko-KR" sz="1100" dirty="0" err="1">
                <a:hlinkClick r:id="rId17"/>
              </a:rPr>
              <a:t>Papert</a:t>
            </a:r>
            <a:r>
              <a:rPr lang="en-US" altLang="ko-KR" sz="1100" dirty="0">
                <a:hlinkClick r:id="rId17"/>
              </a:rPr>
              <a:t> </a:t>
            </a:r>
            <a:r>
              <a:rPr lang="en-US" altLang="ko-KR" sz="1100" dirty="0"/>
              <a:t>《</a:t>
            </a:r>
            <a:r>
              <a:rPr lang="en-US" altLang="ko-KR" sz="1100" dirty="0" err="1">
                <a:hlinkClick r:id="rId18"/>
              </a:rPr>
              <a:t>Perceptrons</a:t>
            </a:r>
            <a:r>
              <a:rPr lang="en-US" altLang="ko-KR" sz="1100" dirty="0"/>
              <a:t>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/>
              <a:t>1970s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: A devastating academic challenge to the ambitions for artificial </a:t>
            </a:r>
            <a:r>
              <a:rPr lang="en-US" altLang="ko-KR" sz="1200" dirty="0" smtClean="0"/>
              <a:t>intelligence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/>
              <a:t>1980s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: Neural networks emerged from this drive for biologically inspired intelligent computing and went on to become one of the most powerful and useful methods in the field of artificial intelligence.</a:t>
            </a:r>
          </a:p>
          <a:p>
            <a:pPr lvl="2"/>
            <a:r>
              <a:rPr lang="en-US" altLang="ko-KR" sz="1100" dirty="0" smtClean="0"/>
              <a:t>In 1982, </a:t>
            </a:r>
            <a:r>
              <a:rPr lang="en-US" altLang="ko-KR" sz="1100" dirty="0" smtClean="0">
                <a:hlinkClick r:id="rId19" action="ppaction://hlinkfile"/>
              </a:rPr>
              <a:t>John Hopfield</a:t>
            </a:r>
            <a:r>
              <a:rPr lang="ko-KR" altLang="en-US" sz="1100" dirty="0"/>
              <a:t> </a:t>
            </a:r>
            <a:r>
              <a:rPr lang="en-US" altLang="ko-KR" sz="1100" dirty="0" smtClean="0"/>
              <a:t>invented an</a:t>
            </a:r>
            <a:r>
              <a:rPr lang="en-US" altLang="ko-KR" sz="1100" dirty="0"/>
              <a:t> associative </a:t>
            </a:r>
            <a:r>
              <a:rPr lang="en-US" altLang="ko-KR" sz="1100" dirty="0" smtClean="0">
                <a:hlinkClick r:id="rId20" tooltip="Neural network"/>
              </a:rPr>
              <a:t>neural network</a:t>
            </a:r>
            <a:r>
              <a:rPr lang="en-US" altLang="ko-KR" sz="1100" dirty="0" smtClean="0"/>
              <a:t> in &lt;Neural </a:t>
            </a:r>
            <a:r>
              <a:rPr lang="en-US" altLang="ko-KR" sz="1100" dirty="0"/>
              <a:t>networks and physical systems with emergent computational abilities</a:t>
            </a:r>
            <a:r>
              <a:rPr lang="en-US" altLang="ko-KR" sz="1100" dirty="0" smtClean="0"/>
              <a:t>&gt;</a:t>
            </a:r>
          </a:p>
          <a:p>
            <a:pPr lvl="2"/>
            <a:r>
              <a:rPr lang="en-US" altLang="ko-KR" sz="1100" dirty="0" smtClean="0"/>
              <a:t>In 1985, </a:t>
            </a:r>
            <a:r>
              <a:rPr lang="en-US" altLang="ko-KR" sz="1100" dirty="0" smtClean="0">
                <a:hlinkClick r:id="rId21"/>
              </a:rPr>
              <a:t>Geoffrey Hinton</a:t>
            </a:r>
            <a:r>
              <a:rPr lang="en-US" altLang="ko-KR" sz="1100" dirty="0" smtClean="0"/>
              <a:t> generalized</a:t>
            </a:r>
            <a:r>
              <a:rPr lang="en-US" altLang="ko-KR" sz="1100" dirty="0"/>
              <a:t> </a:t>
            </a:r>
            <a:r>
              <a:rPr lang="en-US" altLang="ko-KR" sz="1100" dirty="0">
                <a:hlinkClick r:id="rId22" tooltip="Backpropagation"/>
              </a:rPr>
              <a:t>backpropagation</a:t>
            </a:r>
            <a:r>
              <a:rPr lang="en-US" altLang="ko-KR" sz="1100" dirty="0"/>
              <a:t> algorithm for training multi-layer neural </a:t>
            </a:r>
            <a:r>
              <a:rPr lang="en-US" altLang="ko-KR" sz="1100" dirty="0" smtClean="0"/>
              <a:t>networks</a:t>
            </a:r>
            <a:endParaRPr lang="en-US" altLang="ko-KR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ko-KR" sz="1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12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36636" y="1699412"/>
            <a:ext cx="5152311" cy="48111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인간의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지능을 가진 기계를 찾아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1997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년 체스 세계 챔피언이자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그랜드마스터였던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게리 카스파로프가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IBM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Deep Blue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패배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2016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2016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일부터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일까지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알파고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대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이세돌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혹은 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딥마인드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챌린지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매치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(Google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Deepmind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Challenge match)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자연에서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영감을 얻어 인공지능의 황금시대를 열다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1950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인공지능을 수식으로 풀어내기 시작하면서 관심이 높아짐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신경과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의사 워렌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맥컬록과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논리학자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월터피츠가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전기 스위치처럼 온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오프 하는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기초기능의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인공신경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증명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1957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년에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코넬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항공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연구소의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프랑크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로젠블라트가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퍼센트론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(perceptron)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고안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1960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인공지능을 만들어내는 것이 어렵다는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것이 증명되면서 연구활동 정체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1969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년 마빈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민스키와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시모어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페퍼트는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저서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퍼셉트론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에서 단층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퍼셉트론은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XOR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연산이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불가능함을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증명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1970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년대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인공지능에 대한 도전은 심각한 침체기로 접어듦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1980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생물학으로부터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받은 영감을 기반으로 신경망 연구가 공학적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접근을 통해 다시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진행되어 인공지능 분야의 가장 강력하고 유용한 방법으로 자리매김함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1982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년 존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홉필드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교수가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Neural networks and physical systems with emergent computational abilities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논문에 다층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퍼셉트론으로는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XOR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연산이 가능함을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보임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 fontAlgn="base"/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1985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Hinton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교수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Neural Network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에서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weight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bias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학습시킬 수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있는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Backpropagation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대한 개념을 소개하면서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Neural network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대한 연구가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활발해짐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62406" y="213360"/>
            <a:ext cx="3926541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2018 Turing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</a:rPr>
              <a:t>award</a:t>
            </a:r>
          </a:p>
          <a:p>
            <a:r>
              <a:rPr lang="en-US" altLang="ko-KR" dirty="0" smtClean="0"/>
              <a:t>Yann </a:t>
            </a:r>
            <a:r>
              <a:rPr lang="en-US" altLang="ko-KR" dirty="0" err="1" smtClean="0"/>
              <a:t>Lecun</a:t>
            </a:r>
            <a:r>
              <a:rPr lang="en-US" altLang="ko-KR" dirty="0" smtClean="0"/>
              <a:t> </a:t>
            </a:r>
            <a:r>
              <a:rPr lang="en-US" altLang="ko-KR" dirty="0">
                <a:hlinkClick r:id="rId23"/>
              </a:rPr>
              <a:t>http://yann.lecun.com/</a:t>
            </a:r>
            <a:endParaRPr lang="en-US" altLang="ko-KR" dirty="0"/>
          </a:p>
          <a:p>
            <a:r>
              <a:rPr lang="en-US" altLang="ko-KR" dirty="0" smtClean="0"/>
              <a:t>Geoffrey Hinton</a:t>
            </a:r>
          </a:p>
          <a:p>
            <a:r>
              <a:rPr lang="en-US" altLang="ko-KR" dirty="0" err="1" smtClean="0"/>
              <a:t>Yoshua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Bengio</a:t>
            </a:r>
            <a:endParaRPr lang="en-US" altLang="ko-KR" dirty="0" smtClean="0"/>
          </a:p>
          <a:p>
            <a:r>
              <a:rPr lang="en-US" altLang="ko-KR" dirty="0">
                <a:hlinkClick r:id="rId24"/>
              </a:rPr>
              <a:t>https://deeplearning.mit.edu/</a:t>
            </a:r>
            <a:endParaRPr lang="ko-KR" altLang="en-US" dirty="0"/>
          </a:p>
        </p:txBody>
      </p:sp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5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33"/>
    </mc:Choice>
    <mc:Fallback>
      <p:transition spd="slow" advTm="114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AD4D6-0DC1-4C53-8B37-08B923E4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The moderating factor L “Learning Rate”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조정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인자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 “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학습률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EF7DED1-F530-451B-9782-5EAB3DD2B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74569" y="2207721"/>
            <a:ext cx="5117431" cy="38966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D1D302-BDD8-4527-8B6F-23BBA1B89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2772168-BE46-4448-BE5E-DCF55426312A}"/>
              </a:ext>
            </a:extLst>
          </p:cNvPr>
          <p:cNvSpPr txBox="1">
            <a:spLocks/>
          </p:cNvSpPr>
          <p:nvPr/>
        </p:nvSpPr>
        <p:spPr>
          <a:xfrm>
            <a:off x="2143125" y="2035174"/>
            <a:ext cx="5372100" cy="4178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" panose="020B0600000101010101" pitchFamily="50" charset="-127"/>
              </a:rPr>
              <a:t>Let’s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visualize </a:t>
            </a:r>
            <a:r>
              <a:rPr lang="en-US" altLang="ko-KR" sz="1600" dirty="0">
                <a:latin typeface="나눔스퀘어" panose="020B0600000101010101" pitchFamily="50" charset="-127"/>
              </a:rPr>
              <a:t>again the initial, improved and final line to see if moderating updates leads to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a better </a:t>
            </a:r>
            <a:r>
              <a:rPr lang="en-US" altLang="ko-KR" sz="1600" dirty="0">
                <a:latin typeface="나눔스퀘어" panose="020B0600000101010101" pitchFamily="50" charset="-127"/>
              </a:rPr>
              <a:t>dividing line between ladybird and caterpillar regions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처음부터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지금까지의 과정을 시각화 해봄으로써 과연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학습률을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이용한 업데이트가 더 나은 결과를 가져왔는지 확인해 봅니다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endParaRPr lang="en-US" altLang="ko-KR" sz="1600" dirty="0" smtClean="0">
              <a:latin typeface="나눔스퀘어" panose="020B0600000101010101" pitchFamily="50" charset="-127"/>
            </a:endParaRPr>
          </a:p>
          <a:p>
            <a:r>
              <a:rPr lang="en-US" altLang="ko-KR" sz="1600" dirty="0" smtClean="0">
                <a:latin typeface="나눔스퀘어" panose="020B0600000101010101" pitchFamily="50" charset="-127"/>
              </a:rPr>
              <a:t>This </a:t>
            </a:r>
            <a:r>
              <a:rPr lang="en-US" altLang="ko-KR" sz="1600" dirty="0">
                <a:latin typeface="나눔스퀘어" panose="020B0600000101010101" pitchFamily="50" charset="-127"/>
              </a:rPr>
              <a:t>is really good!</a:t>
            </a:r>
          </a:p>
          <a:p>
            <a:r>
              <a:rPr lang="en-US" altLang="ko-KR" sz="1600" dirty="0">
                <a:latin typeface="나눔스퀘어" panose="020B0600000101010101" pitchFamily="50" charset="-127"/>
              </a:rPr>
              <a:t>Even with these two simple training examples, and a relatively simple update method using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a moderating </a:t>
            </a:r>
            <a:r>
              <a:rPr lang="en-US" altLang="ko-KR" sz="1600" b="1" dirty="0">
                <a:latin typeface="나눔스퀘어" panose="020B0600000101010101" pitchFamily="50" charset="-127"/>
              </a:rPr>
              <a:t>learning </a:t>
            </a:r>
            <a:r>
              <a:rPr lang="en-US" altLang="ko-KR" sz="1600" b="1" dirty="0" smtClean="0">
                <a:latin typeface="나눔스퀘어" panose="020B0600000101010101" pitchFamily="50" charset="-127"/>
              </a:rPr>
              <a:t>rate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, </a:t>
            </a:r>
            <a:r>
              <a:rPr lang="en-US" altLang="ko-KR" sz="1600" dirty="0">
                <a:latin typeface="나눔스퀘어" panose="020B0600000101010101" pitchFamily="50" charset="-127"/>
              </a:rPr>
              <a:t>we have very rapidly arrived at a good dividing line </a:t>
            </a:r>
            <a:r>
              <a:rPr lang="en-US" altLang="ko-KR" sz="1600" b="1" dirty="0">
                <a:latin typeface="나눔스퀘어" panose="020B0600000101010101" pitchFamily="50" charset="-127"/>
              </a:rPr>
              <a:t>y </a:t>
            </a:r>
            <a:r>
              <a:rPr lang="en-US" altLang="ko-KR" sz="1600" dirty="0">
                <a:latin typeface="나눔스퀘어" panose="020B0600000101010101" pitchFamily="50" charset="-127"/>
              </a:rPr>
              <a:t>= </a:t>
            </a:r>
            <a:r>
              <a:rPr lang="en-US" altLang="ko-KR" sz="1600" b="1" dirty="0">
                <a:latin typeface="나눔스퀘어" panose="020B0600000101010101" pitchFamily="50" charset="-127"/>
              </a:rPr>
              <a:t>Ax </a:t>
            </a:r>
            <a:r>
              <a:rPr lang="en-US" altLang="ko-KR" sz="1600" dirty="0">
                <a:latin typeface="나눔스퀘어" panose="020B0600000101010101" pitchFamily="50" charset="-127"/>
              </a:rPr>
              <a:t>where </a:t>
            </a:r>
            <a:r>
              <a:rPr lang="en-US" altLang="ko-KR" sz="1600" b="1" dirty="0">
                <a:latin typeface="나눔스퀘어" panose="020B0600000101010101" pitchFamily="50" charset="-127"/>
              </a:rPr>
              <a:t>A </a:t>
            </a:r>
            <a:r>
              <a:rPr lang="en-US" altLang="ko-KR" sz="1600" dirty="0" smtClean="0">
                <a:latin typeface="나눔스퀘어" panose="020B0600000101010101" pitchFamily="50" charset="-127"/>
              </a:rPr>
              <a:t>is 1.60415.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정말 좋아졌군요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!</a:t>
            </a: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단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개의 간단한 학습 데이터에 비교적 간단한 기법인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학습률만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적용했을 뿐인데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y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=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Ax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1.60415x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라는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분할선에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매우 빠르게 도달하였습니다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5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08"/>
    </mc:Choice>
    <mc:Fallback>
      <p:transition spd="slow" advTm="4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</a:t>
            </a:r>
            <a:r>
              <a:rPr lang="en-US" altLang="ko-KR" dirty="0" smtClean="0"/>
              <a:t>Points</a:t>
            </a:r>
            <a:br>
              <a:rPr lang="en-US" altLang="ko-KR" dirty="0" smtClean="0"/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핵심 정리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47529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 smtClean="0"/>
              <a:t>We </a:t>
            </a:r>
            <a:r>
              <a:rPr lang="en-US" altLang="ko-KR" dirty="0"/>
              <a:t>can use simple </a:t>
            </a:r>
            <a:r>
              <a:rPr lang="en-US" altLang="ko-KR" dirty="0" err="1"/>
              <a:t>maths</a:t>
            </a:r>
            <a:r>
              <a:rPr lang="en-US" altLang="ko-KR" dirty="0"/>
              <a:t> to understand the relationship between the output error of </a:t>
            </a:r>
            <a:r>
              <a:rPr lang="en-US" altLang="ko-KR" dirty="0" smtClean="0"/>
              <a:t>a</a:t>
            </a:r>
            <a:r>
              <a:rPr lang="en-US" altLang="ko-KR" dirty="0"/>
              <a:t> </a:t>
            </a:r>
            <a:r>
              <a:rPr lang="en-US" altLang="ko-KR" dirty="0" smtClean="0"/>
              <a:t>linear</a:t>
            </a:r>
            <a:r>
              <a:rPr lang="en-US" altLang="ko-KR" dirty="0"/>
              <a:t> </a:t>
            </a:r>
            <a:r>
              <a:rPr lang="en-US" altLang="ko-KR" dirty="0" smtClean="0"/>
              <a:t>classifier </a:t>
            </a:r>
            <a:r>
              <a:rPr lang="en-US" altLang="ko-KR" dirty="0"/>
              <a:t>and the adjustable slope parameter. That is the same as knowing </a:t>
            </a:r>
            <a:r>
              <a:rPr lang="en-US" altLang="ko-KR" dirty="0" smtClean="0"/>
              <a:t>how much </a:t>
            </a:r>
            <a:r>
              <a:rPr lang="en-US" altLang="ko-KR" dirty="0"/>
              <a:t>to adjust the slope to remove that output error</a:t>
            </a:r>
            <a:r>
              <a:rPr lang="en-US" altLang="ko-KR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우리는 간단한 계산을 통해 선형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분류자의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오차와 기울기 매개변수 간의 관계를 이해할 수 있습니다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즉 오차를 제거하기 위해 얼마만큼 기울기를 조정해야 하는지 알 수 있습니다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A </a:t>
            </a:r>
            <a:r>
              <a:rPr lang="en-US" altLang="ko-KR" dirty="0"/>
              <a:t>problem with doing these adjustments naively, is that the model is updated to </a:t>
            </a:r>
            <a:r>
              <a:rPr lang="en-US" altLang="ko-KR" dirty="0" smtClean="0"/>
              <a:t>best match </a:t>
            </a:r>
            <a:r>
              <a:rPr lang="en-US" altLang="ko-KR" dirty="0"/>
              <a:t>the last training example only, discarding all previous training examples. A </a:t>
            </a:r>
            <a:r>
              <a:rPr lang="en-US" altLang="ko-KR" dirty="0" smtClean="0"/>
              <a:t>good way </a:t>
            </a:r>
            <a:r>
              <a:rPr lang="en-US" altLang="ko-KR" dirty="0"/>
              <a:t>to fix this is to moderate the updates with a learning rate so no single </a:t>
            </a:r>
            <a:r>
              <a:rPr lang="en-US" altLang="ko-KR" dirty="0" smtClean="0"/>
              <a:t>training example </a:t>
            </a:r>
            <a:r>
              <a:rPr lang="en-US" altLang="ko-KR" dirty="0"/>
              <a:t>totally dominates the learning</a:t>
            </a:r>
            <a:r>
              <a:rPr lang="en-US" altLang="ko-KR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이러한 조정 과정의 문제점은 이전의 학습 데이터는 무시하고 최종 학습 데이터에만 맞춰 업데이트된다는 것입니다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이를 해결하기 위해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학습률을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도입해 업데이트의 정도를 조정해줍니다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이를 통해 단일 학습 데이터가 학습에 지배적인 영향을 주는 것을 방지할 수 있습니다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Training </a:t>
            </a:r>
            <a:r>
              <a:rPr lang="en-US" altLang="ko-KR" dirty="0"/>
              <a:t>examples from the real world can be noisy or contain errors. </a:t>
            </a:r>
            <a:r>
              <a:rPr lang="en-US" altLang="ko-KR" dirty="0" smtClean="0"/>
              <a:t>Moderating updates </a:t>
            </a:r>
            <a:r>
              <a:rPr lang="en-US" altLang="ko-KR" dirty="0"/>
              <a:t>in this way helpfully limits the impact of these false examples</a:t>
            </a:r>
            <a:r>
              <a:rPr lang="en-US" altLang="ko-KR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현실에서 학습 데이터는 잡음이 섞여 있거나 오차를 가집니다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학습률을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이용한 업데이트는 이러한 데이터 오류의 영향을 제한하는 효과도 있습니다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0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Chapter 5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Sometimes One Classifier Is Not Enough</a:t>
            </a:r>
            <a:br>
              <a:rPr lang="en-US" altLang="ko-KR" dirty="0"/>
            </a:br>
            <a:r>
              <a:rPr lang="ko-KR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</a:t>
            </a:r>
            <a:r>
              <a:rPr lang="en-US" altLang="ko-KR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  <a:r>
              <a:rPr lang="ko-KR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개로는 충분치 않을 수 있습니다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E8EA4-509D-4B9B-A66D-CB89D476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65126"/>
            <a:ext cx="9144000" cy="12662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Sometimes One Classifier Is Not Enough</a:t>
            </a:r>
            <a:br>
              <a:rPr lang="en-US" altLang="ko-KR" dirty="0"/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개로는 충분치 않을 수 있습니다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9D042-E82C-4BD9-8F77-B2F3E797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4"/>
            <a:ext cx="9144000" cy="708025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latin typeface="나눔스퀘어" panose="020B0600000101010101" pitchFamily="50" charset="-127"/>
              </a:rPr>
              <a:t>Boolean </a:t>
            </a:r>
            <a:r>
              <a:rPr lang="en-US" altLang="ko-KR" sz="2000" dirty="0">
                <a:latin typeface="나눔스퀘어" panose="020B0600000101010101" pitchFamily="50" charset="-127"/>
              </a:rPr>
              <a:t>logic functions </a:t>
            </a:r>
            <a:endParaRPr lang="en-US" altLang="ko-KR" sz="2000" dirty="0" smtClean="0">
              <a:latin typeface="나눔스퀘어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불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논리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함수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  <a:p>
            <a:endParaRPr lang="ko-KR" altLang="en-US" sz="2000" dirty="0"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FA25D-5980-47A4-A3FA-6E5060916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FEF529-E9DB-4F9C-AF35-EC33250EEA18}"/>
              </a:ext>
            </a:extLst>
          </p:cNvPr>
          <p:cNvSpPr/>
          <p:nvPr/>
        </p:nvSpPr>
        <p:spPr>
          <a:xfrm>
            <a:off x="2209799" y="2642862"/>
            <a:ext cx="9582151" cy="1424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George Boole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was a mathematician and 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philosopher, and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his name is associated with simple functions like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AND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and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altLang="ko-KR" sz="20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함수는 수학자이자 철학자였던 조지 불의 이름을 딴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논리곱</a:t>
            </a:r>
            <a:r>
              <a:rPr lang="en-US" altLang="ko-KR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(AND)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이나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논리합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(OR)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같은 단순 논리 함수를 의미합니다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B37CC8-DBC9-4512-9C86-063232D6116B}"/>
              </a:ext>
            </a:extLst>
          </p:cNvPr>
          <p:cNvSpPr/>
          <p:nvPr/>
        </p:nvSpPr>
        <p:spPr>
          <a:xfrm>
            <a:off x="2200272" y="4476750"/>
            <a:ext cx="9591678" cy="21018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(examples)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tx1"/>
                </a:solidFill>
              </a:rPr>
              <a:t>“you can have </a:t>
            </a:r>
            <a:r>
              <a:rPr lang="en-US" altLang="ko-KR" sz="2000" dirty="0" smtClean="0">
                <a:solidFill>
                  <a:schemeClr val="tx1"/>
                </a:solidFill>
              </a:rPr>
              <a:t>your pudding </a:t>
            </a:r>
            <a:r>
              <a:rPr lang="en-US" altLang="ko-KR" sz="2000" dirty="0">
                <a:solidFill>
                  <a:schemeClr val="tx1"/>
                </a:solidFill>
              </a:rPr>
              <a:t>only if you’ve eaten your vegetables AND if you’re still hungry</a:t>
            </a:r>
            <a:r>
              <a:rPr lang="en-US" altLang="ko-KR" sz="2000" dirty="0" smtClean="0">
                <a:solidFill>
                  <a:schemeClr val="tx1"/>
                </a:solidFill>
              </a:rPr>
              <a:t>”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야채를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먹고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(AND)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배도 고픈 경우에만 푸딩을 먹을 수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chemeClr val="tx1"/>
                </a:solidFill>
              </a:rPr>
              <a:t>“</a:t>
            </a:r>
            <a:r>
              <a:rPr lang="en-US" altLang="ko-KR" sz="2000" dirty="0">
                <a:solidFill>
                  <a:schemeClr val="tx1"/>
                </a:solidFill>
              </a:rPr>
              <a:t>you can play in the park if it’s the weekend OR you’re on annual leave </a:t>
            </a:r>
            <a:r>
              <a:rPr lang="en-US" altLang="ko-KR" sz="2000" dirty="0" smtClean="0">
                <a:solidFill>
                  <a:schemeClr val="tx1"/>
                </a:solidFill>
              </a:rPr>
              <a:t>from work”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주말이거나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(OR)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연차인 경우에만 공원에서 시간을 보낼 수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4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66"/>
    </mc:Choice>
    <mc:Fallback>
      <p:transition spd="slow" advTm="83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BDCDA-C804-4157-BD10-0887CE8B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Sometimes One Classifier Is Not Enough</a:t>
            </a:r>
            <a:br>
              <a:rPr lang="en-US" altLang="ko-KR" dirty="0"/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개로는 충분치 않을 수 있습니다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F6A649-4B3C-4448-B022-E48E36E22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75710" y="2077912"/>
            <a:ext cx="6172200" cy="21945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752CD-03EB-486E-B86C-E10E5D06F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0631CF2-BC27-4AC8-B02F-8BBBDDDEF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3642"/>
              </p:ext>
            </p:extLst>
          </p:nvPr>
        </p:nvGraphicFramePr>
        <p:xfrm>
          <a:off x="3610610" y="4588986"/>
          <a:ext cx="6502400" cy="1854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260290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352328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95094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23218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 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 B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Logical AND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Logical OR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4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5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161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43456"/>
                  </a:ext>
                </a:extLst>
              </a:tr>
            </a:tbl>
          </a:graphicData>
        </a:graphic>
      </p:graphicFrame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76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02"/>
    </mc:Choice>
    <mc:Fallback>
      <p:transition spd="slow" advTm="54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EE08A-6C9B-45D0-BCCD-433B679B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Sometimes One Classifier Is Not Enough</a:t>
            </a:r>
            <a:br>
              <a:rPr lang="en-US" altLang="ko-KR" dirty="0"/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개로는 충분치 않을 수 있습니다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383CBA6-1AA0-47E0-A00F-859EF0956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926179" y="1825624"/>
            <a:ext cx="4985084" cy="46394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A610D7-01D4-4D55-98C5-069E5DC7B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2772168-BE46-4448-BE5E-DCF55426312A}"/>
              </a:ext>
            </a:extLst>
          </p:cNvPr>
          <p:cNvSpPr txBox="1">
            <a:spLocks/>
          </p:cNvSpPr>
          <p:nvPr/>
        </p:nvSpPr>
        <p:spPr>
          <a:xfrm>
            <a:off x="2209800" y="1825624"/>
            <a:ext cx="4716379" cy="4527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latin typeface="나눔스퀘어" panose="020B0600000101010101" pitchFamily="50" charset="-127"/>
              </a:rPr>
              <a:t>&lt; Logical AND &gt;</a:t>
            </a:r>
          </a:p>
          <a:p>
            <a:pPr lvl="1"/>
            <a:endParaRPr lang="en-US" altLang="ko-KR" sz="1600" b="1" dirty="0" smtClean="0">
              <a:latin typeface="나눔스퀘어" panose="020B0600000101010101" pitchFamily="50" charset="-127"/>
            </a:endParaRPr>
          </a:p>
          <a:p>
            <a:r>
              <a:rPr lang="en-US" altLang="ko-KR" sz="1800" dirty="0" smtClean="0">
                <a:latin typeface="나눔스퀘어" panose="020B0600000101010101" pitchFamily="50" charset="-127"/>
              </a:rPr>
              <a:t>In fact, there are many variations on this dividing line that would work just as well, but the main point is that it is indeed possible for a simple linear classifier of the form 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y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= 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ax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+ 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b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to learn the Boolean </a:t>
            </a:r>
            <a:r>
              <a:rPr lang="en-US" altLang="ko-KR" sz="1800" dirty="0">
                <a:latin typeface="나눔스퀘어" panose="020B0600000101010101" pitchFamily="50" charset="-127"/>
              </a:rPr>
              <a:t>AND function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사실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,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분할선은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다양한 형태로 표현될 수 있기는 하지만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,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핵심은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y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=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ax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+ </a:t>
            </a:r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b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형태를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가지는 단순한 선형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분류자가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불 논리곱 함수를 학습하는 것이 가능하다는 사실입니다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endParaRPr lang="en-US" altLang="ko-KR" sz="1100" dirty="0" smtClean="0">
              <a:latin typeface="나눔스퀘어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6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29"/>
    </mc:Choice>
    <mc:Fallback>
      <p:transition spd="slow" advTm="61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80ED2-1A30-4BA3-9696-C13811E3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Sometimes One Classifier Is Not Enough</a:t>
            </a:r>
            <a:br>
              <a:rPr lang="en-US" altLang="ko-KR" dirty="0"/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개로는 충분치 않을 수 있습니다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CC7BC9-31DF-4E5F-9B09-1C7C8B376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339264" y="2011786"/>
            <a:ext cx="4604083" cy="41547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D9A120-4E70-43DD-8232-E0C051804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2772168-BE46-4448-BE5E-DCF55426312A}"/>
              </a:ext>
            </a:extLst>
          </p:cNvPr>
          <p:cNvSpPr txBox="1">
            <a:spLocks/>
          </p:cNvSpPr>
          <p:nvPr/>
        </p:nvSpPr>
        <p:spPr>
          <a:xfrm>
            <a:off x="2209800" y="1825624"/>
            <a:ext cx="4914900" cy="4527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latin typeface="나눔스퀘어" panose="020B0600000101010101" pitchFamily="50" charset="-127"/>
              </a:rPr>
              <a:t>&lt; Logical OR &gt;</a:t>
            </a:r>
          </a:p>
          <a:p>
            <a:pPr marL="0" indent="0">
              <a:buNone/>
            </a:pPr>
            <a:endParaRPr lang="en-US" altLang="ko-KR" sz="2000" b="1" dirty="0" smtClean="0">
              <a:latin typeface="나눔스퀘어" panose="020B0600000101010101" pitchFamily="50" charset="-127"/>
            </a:endParaRPr>
          </a:p>
          <a:p>
            <a:r>
              <a:rPr lang="en-US" altLang="ko-KR" sz="1800" dirty="0">
                <a:latin typeface="나눔스퀘어" panose="020B0600000101010101" pitchFamily="50" charset="-127"/>
              </a:rPr>
              <a:t>The beauty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of the </a:t>
            </a:r>
            <a:r>
              <a:rPr lang="en-US" altLang="ko-KR" sz="1800" dirty="0">
                <a:latin typeface="나눔스퀘어" panose="020B0600000101010101" pitchFamily="50" charset="-127"/>
              </a:rPr>
              <a:t>diagram is that it makes clear that it is possible for a linear classifier to learn the Boolean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OR function</a:t>
            </a:r>
            <a:r>
              <a:rPr lang="en-US" altLang="ko-KR" sz="1800" dirty="0">
                <a:latin typeface="나눔스퀘어" panose="020B0600000101010101" pitchFamily="50" charset="-127"/>
              </a:rPr>
              <a:t>, too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 논리합 그래프가 매력적인 것은 선형분류자가 불 논리합 함수도 학습할 수 있다는 것입니다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50"/>
    </mc:Choice>
    <mc:Fallback>
      <p:transition spd="slow" advTm="30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98F96-BFFB-471A-A84B-4BFEE082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Sometimes One Classifier Is Not Enough</a:t>
            </a:r>
            <a:br>
              <a:rPr lang="en-US" altLang="ko-KR" dirty="0"/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개로는 충분치 않을 수 있습니다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151CD-6DF0-4E93-B973-5D399C1D4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825625"/>
            <a:ext cx="9144000" cy="483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 smtClean="0">
                <a:latin typeface="나눔스퀘어" panose="020B0600000101010101" pitchFamily="50" charset="-127"/>
              </a:rPr>
              <a:t>&lt; Logical </a:t>
            </a:r>
            <a:r>
              <a:rPr lang="en-US" altLang="ko-KR" sz="2000" b="1" dirty="0">
                <a:latin typeface="나눔스퀘어" panose="020B0600000101010101" pitchFamily="50" charset="-127"/>
              </a:rPr>
              <a:t>XOR (</a:t>
            </a:r>
            <a:r>
              <a:rPr lang="en-US" altLang="ko-KR" sz="2000" dirty="0" err="1">
                <a:latin typeface="나눔스퀘어" panose="020B0600000101010101" pitchFamily="50" charset="-127"/>
              </a:rPr>
              <a:t>eXclusive</a:t>
            </a:r>
            <a:r>
              <a:rPr lang="en-US" altLang="ko-KR" sz="2000" dirty="0">
                <a:latin typeface="나눔스퀘어" panose="020B0600000101010101" pitchFamily="50" charset="-127"/>
              </a:rPr>
              <a:t> OR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) &gt;</a:t>
            </a:r>
            <a:endParaRPr lang="en-US" altLang="ko-KR" sz="2000" dirty="0"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669F1-E24B-4227-97E3-7624A7A61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E7AC87-DBA0-4C56-8B55-9B1A61CE4EA5}"/>
              </a:ext>
            </a:extLst>
          </p:cNvPr>
          <p:cNvSpPr/>
          <p:nvPr/>
        </p:nvSpPr>
        <p:spPr>
          <a:xfrm>
            <a:off x="2209800" y="2468807"/>
            <a:ext cx="9484895" cy="10828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XOR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only has a true output if either one of the inputs A or B is true, but not both.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입력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서로 다른 값인 경우에만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D8AFB1-DFB7-48B9-B248-32DB724B6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228250"/>
              </p:ext>
            </p:extLst>
          </p:nvPr>
        </p:nvGraphicFramePr>
        <p:xfrm>
          <a:off x="2655469" y="3875489"/>
          <a:ext cx="8127999" cy="1854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6928211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032784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7112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 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 B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Logical XOR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07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3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14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98342"/>
                  </a:ext>
                </a:extLst>
              </a:tr>
            </a:tbl>
          </a:graphicData>
        </a:graphic>
      </p:graphicFrame>
      <p:pic>
        <p:nvPicPr>
          <p:cNvPr id="15" name="오디오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56"/>
    </mc:Choice>
    <mc:Fallback>
      <p:transition spd="slow" advTm="26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CA2CF-903C-405D-971E-B5670E81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Sometimes One Classifier Is Not Enough</a:t>
            </a:r>
            <a:br>
              <a:rPr lang="en-US" altLang="ko-KR" dirty="0"/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개로는 충분치 않을 수 있습니다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765D6B-2712-4117-83C0-51AE1F659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81799" y="1982303"/>
            <a:ext cx="4926568" cy="441373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12C3F9-8DDD-47A7-8B6A-2535B6AD7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2772168-BE46-4448-BE5E-DCF55426312A}"/>
              </a:ext>
            </a:extLst>
          </p:cNvPr>
          <p:cNvSpPr txBox="1">
            <a:spLocks/>
          </p:cNvSpPr>
          <p:nvPr/>
        </p:nvSpPr>
        <p:spPr>
          <a:xfrm>
            <a:off x="2209800" y="1825624"/>
            <a:ext cx="4657725" cy="4527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latin typeface="나눔스퀘어" panose="020B0600000101010101" pitchFamily="50" charset="-127"/>
              </a:rPr>
              <a:t>&lt; Logical XOR (</a:t>
            </a:r>
            <a:r>
              <a:rPr lang="en-US" altLang="ko-KR" sz="2000" dirty="0" err="1">
                <a:latin typeface="나눔스퀘어" panose="020B0600000101010101" pitchFamily="50" charset="-127"/>
              </a:rPr>
              <a:t>eXclusive</a:t>
            </a:r>
            <a:r>
              <a:rPr lang="en-US" altLang="ko-KR" sz="2000" dirty="0">
                <a:latin typeface="나눔스퀘어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OR) &gt;</a:t>
            </a:r>
          </a:p>
          <a:p>
            <a:pPr marL="0" indent="0">
              <a:buNone/>
            </a:pPr>
            <a:endParaRPr lang="en-US" altLang="ko-KR" sz="2000" dirty="0" smtClean="0">
              <a:latin typeface="나눔스퀘어" panose="020B0600000101010101" pitchFamily="50" charset="-127"/>
            </a:endParaRPr>
          </a:p>
          <a:p>
            <a:r>
              <a:rPr lang="en-US" altLang="ko-KR" sz="1800" dirty="0" smtClean="0">
                <a:latin typeface="나눔스퀘어" panose="020B0600000101010101" pitchFamily="50" charset="-127"/>
              </a:rPr>
              <a:t>That </a:t>
            </a:r>
            <a:r>
              <a:rPr lang="en-US" altLang="ko-KR" sz="1800" dirty="0">
                <a:latin typeface="나눔스퀘어" panose="020B0600000101010101" pitchFamily="50" charset="-127"/>
              </a:rPr>
              <a:t>is, a simple linear classifier can’t learn the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Boolean XOR </a:t>
            </a:r>
            <a:r>
              <a:rPr lang="en-US" altLang="ko-KR" sz="1800" dirty="0">
                <a:latin typeface="나눔스퀘어" panose="020B0600000101010101" pitchFamily="50" charset="-127"/>
              </a:rPr>
              <a:t>if presented with training data that was governed by the XOR function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단순한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선형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분류자는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XOR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함수에 좌우되는 학습 데이터들을 분류할 방법을 학습하는 것이 불가능합니다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3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48"/>
    </mc:Choice>
    <mc:Fallback>
      <p:transition spd="slow" advTm="57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0B061-4CA5-4556-AB66-CCFEC459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Sometimes One Classifier Is Not Enough</a:t>
            </a:r>
            <a:br>
              <a:rPr lang="en-US" altLang="ko-KR" dirty="0"/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분류자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개로는 충분치 않을 수 있습니다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479C2C-6800-42A7-8DBF-F6E6A29DE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648366" y="1899428"/>
            <a:ext cx="4865856" cy="44966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FF6BF-C48F-4263-9085-6E8B69C6F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2772168-BE46-4448-BE5E-DCF55426312A}"/>
              </a:ext>
            </a:extLst>
          </p:cNvPr>
          <p:cNvSpPr txBox="1">
            <a:spLocks/>
          </p:cNvSpPr>
          <p:nvPr/>
        </p:nvSpPr>
        <p:spPr>
          <a:xfrm>
            <a:off x="2209800" y="1825625"/>
            <a:ext cx="4619625" cy="3813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나눔스퀘어" panose="020B0600000101010101" pitchFamily="50" charset="-127"/>
              </a:rPr>
              <a:t>We </a:t>
            </a:r>
            <a:r>
              <a:rPr lang="en-US" altLang="ko-KR" sz="1800" dirty="0">
                <a:latin typeface="나눔스퀘어" panose="020B0600000101010101" pitchFamily="50" charset="-127"/>
              </a:rPr>
              <a:t>want neural networks to be useful for the many </a:t>
            </a:r>
            <a:r>
              <a:rPr lang="en-US" altLang="ko-KR" sz="1800" dirty="0" err="1">
                <a:latin typeface="나눔스퀘어" panose="020B0600000101010101" pitchFamily="50" charset="-127"/>
              </a:rPr>
              <a:t>many</a:t>
            </a:r>
            <a:r>
              <a:rPr lang="en-US" altLang="ko-KR" sz="1800" dirty="0">
                <a:latin typeface="나눔스퀘어" panose="020B0600000101010101" pitchFamily="50" charset="-127"/>
              </a:rPr>
              <a:t> tasks where the underlying problem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is not </a:t>
            </a:r>
            <a:r>
              <a:rPr lang="en-US" altLang="ko-KR" sz="1800" dirty="0">
                <a:latin typeface="나눔스퀘어" panose="020B0600000101010101" pitchFamily="50" charset="-127"/>
              </a:rPr>
              <a:t>linearly separable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where a </a:t>
            </a:r>
            <a:r>
              <a:rPr lang="en-US" altLang="ko-KR" sz="1800" dirty="0">
                <a:latin typeface="나눔스퀘어" panose="020B0600000101010101" pitchFamily="50" charset="-127"/>
              </a:rPr>
              <a:t>single straight line doesn’t help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우리는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어떤 문제가 선형적으로 구분 불가능하다고 하더라도 인공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신공망을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이용해 해결할 수 있습니다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endParaRPr lang="en-US" altLang="ko-KR" sz="1800" dirty="0">
              <a:latin typeface="나눔스퀘어" panose="020B0600000101010101" pitchFamily="50" charset="-127"/>
            </a:endParaRPr>
          </a:p>
          <a:p>
            <a:r>
              <a:rPr lang="en-US" altLang="ko-KR" sz="1800" dirty="0" smtClean="0">
                <a:latin typeface="나눔스퀘어" panose="020B0600000101010101" pitchFamily="50" charset="-127"/>
              </a:rPr>
              <a:t>We will solve the XOR problem using </a:t>
            </a:r>
            <a:r>
              <a:rPr lang="en-US" altLang="ko-KR" sz="1800" dirty="0">
                <a:latin typeface="나눔스퀘어" panose="020B0600000101010101" pitchFamily="50" charset="-127"/>
              </a:rPr>
              <a:t>n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eural </a:t>
            </a:r>
            <a:r>
              <a:rPr lang="en-US" altLang="ko-KR" sz="1800" dirty="0">
                <a:latin typeface="나눔스퀘어" panose="020B0600000101010101" pitchFamily="50" charset="-127"/>
              </a:rPr>
              <a:t>n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etworks later in this course!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 수업에서 나중에 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XOR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문제를 인공 신경망을 이용하여 해결해 보겠습니다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!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03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10"/>
    </mc:Choice>
    <mc:Fallback>
      <p:transition spd="slow" advTm="3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D731D-1EA8-4F0D-81B2-4CF1F6549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721"/>
            <a:ext cx="9144000" cy="216455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Chapter</a:t>
            </a:r>
            <a:r>
              <a:rPr lang="en-US" altLang="ko-KR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How They </a:t>
            </a:r>
            <a:r>
              <a:rPr lang="en-US" altLang="ko-KR" dirty="0" smtClean="0"/>
              <a:t>Work</a:t>
            </a:r>
            <a:br>
              <a:rPr lang="en-US" altLang="ko-KR" dirty="0" smtClean="0"/>
            </a:b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인공 신경망의 동작 원리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1948BD6-52A6-476A-89E1-3CAD159B2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1875" y="6213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4E3B-2790-45AB-9A85-320C4C8F03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</a:t>
            </a:r>
            <a:r>
              <a:rPr lang="en-US" altLang="ko-KR" dirty="0" smtClean="0"/>
              <a:t>ey</a:t>
            </a:r>
            <a:r>
              <a:rPr lang="ko-KR" altLang="en-US" dirty="0" smtClean="0"/>
              <a:t> </a:t>
            </a:r>
            <a:r>
              <a:rPr lang="en-US" altLang="ko-KR" dirty="0" smtClean="0"/>
              <a:t>Points</a:t>
            </a:r>
            <a:br>
              <a:rPr lang="en-US" altLang="ko-KR" dirty="0" smtClean="0"/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핵심 정리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1825624"/>
            <a:ext cx="9334500" cy="41315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dirty="0">
                <a:latin typeface="나눔스퀘어" panose="020B0600000101010101" pitchFamily="50" charset="-127"/>
              </a:rPr>
              <a:t>A simple linear classifier can’t separate data where that data itself isn’t governed by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a single </a:t>
            </a:r>
            <a:r>
              <a:rPr lang="en-US" altLang="ko-KR" sz="2000" dirty="0">
                <a:latin typeface="나눔스퀘어" panose="020B0600000101010101" pitchFamily="50" charset="-127"/>
              </a:rPr>
              <a:t>linear process. For example, data governed by the logical XOR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operator illustrates </a:t>
            </a:r>
            <a:r>
              <a:rPr lang="en-US" altLang="ko-KR" sz="2000" dirty="0">
                <a:latin typeface="나눔스퀘어" panose="020B0600000101010101" pitchFamily="50" charset="-127"/>
              </a:rPr>
              <a:t>this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데이터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자체가 단일 선형 프로세스에 의해 좌우되지 않는 경우라면 단순한 선형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분류자로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데이터를 분류해낼 수 없습니다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예를 들어 배타적 논리합에 의해 좌우되는 데이터는 단일 선형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분류자에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의해 분류가 불가능한 점을 살펴 봤습니다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</a:p>
          <a:p>
            <a:pPr>
              <a:lnSpc>
                <a:spcPct val="110000"/>
              </a:lnSpc>
            </a:pPr>
            <a:endParaRPr lang="en-US" altLang="ko-KR" sz="2000" dirty="0">
              <a:latin typeface="나눔스퀘어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 smtClean="0">
                <a:latin typeface="나눔스퀘어" panose="020B0600000101010101" pitchFamily="50" charset="-127"/>
              </a:rPr>
              <a:t>However </a:t>
            </a:r>
            <a:r>
              <a:rPr lang="en-US" altLang="ko-KR" sz="2000" dirty="0">
                <a:latin typeface="나눔스퀘어" panose="020B0600000101010101" pitchFamily="50" charset="-127"/>
              </a:rPr>
              <a:t>the solution is easy, you just use multiple linear classifiers to divide up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data that </a:t>
            </a:r>
            <a:r>
              <a:rPr lang="en-US" altLang="ko-KR" sz="2000" dirty="0">
                <a:latin typeface="나눔스퀘어" panose="020B0600000101010101" pitchFamily="50" charset="-127"/>
              </a:rPr>
              <a:t>can’t be separated by a single straight dividing line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. </a:t>
            </a:r>
            <a:r>
              <a:rPr lang="ko-KR" altLang="en-US" sz="2000" dirty="0" smtClean="0">
                <a:sym typeface="Wingdings 3" panose="05040102010807070707" pitchFamily="18" charset="2"/>
              </a:rPr>
              <a:t>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Solve it using neural networks</a:t>
            </a:r>
            <a:endParaRPr lang="en-US" altLang="ko-KR" sz="2000" dirty="0" smtClean="0">
              <a:latin typeface="나눔스퀘어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이런 경우 해결 방법은 간단합니다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여러 개의 선형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분류자를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이용해 데이터를 분류하면 되는 것입니다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 </a:t>
            </a:r>
            <a:r>
              <a:rPr lang="ko-KR" altLang="en-US" sz="2000" dirty="0" smtClean="0">
                <a:solidFill>
                  <a:srgbClr val="FF0000"/>
                </a:solidFill>
                <a:sym typeface="Wingdings 3" panose="05040102010807070707" pitchFamily="18" charset="2"/>
              </a:rPr>
              <a:t></a:t>
            </a:r>
            <a:r>
              <a:rPr lang="ko-KR" altLang="en-US" sz="2000" dirty="0" smtClean="0">
                <a:solidFill>
                  <a:srgbClr val="FF0000"/>
                </a:solidFill>
              </a:rPr>
              <a:t> 인공신경망으로 해결</a:t>
            </a:r>
            <a:endParaRPr lang="ko-KR" altLang="en-US" sz="2000" dirty="0">
              <a:solidFill>
                <a:srgbClr val="FF0000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9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D8A3F-ADF6-40F2-A6AA-D60DE91C6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Easy</a:t>
            </a:r>
            <a:r>
              <a:rPr lang="ko-KR" altLang="en-US" dirty="0" smtClean="0"/>
              <a:t> </a:t>
            </a:r>
            <a:r>
              <a:rPr lang="en-US" altLang="ko-KR" dirty="0"/>
              <a:t>for me Hard for you</a:t>
            </a:r>
            <a:br>
              <a:rPr lang="en-US" altLang="ko-KR" dirty="0"/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인간에게는 쉽고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기계에게는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어려운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8DEB16-8B54-4671-B7F0-BF16211E8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2C2EDCC7-1A5F-4B7A-A9CC-390ED1D1E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4652" y="4624971"/>
            <a:ext cx="2930444" cy="19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ì´íë¼ì´ì , ì´ê¸¸, ëì¤, í¼ì ì¤í, ë ì  ê³¨, Mp3, ìì, ì¶í, ì¤íí¸ë¼, ì¤íë ì¤">
            <a:extLst>
              <a:ext uri="{FF2B5EF4-FFF2-40B4-BE49-F238E27FC236}">
                <a16:creationId xmlns:a16="http://schemas.microsoft.com/office/drawing/2014/main" id="{E01DC4B1-2187-45E8-AF69-C615E14A9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467" y="4832830"/>
            <a:ext cx="2468880" cy="15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ìí, ì¤í¸ë¦½, ìí, íì¸ê³¼ ë°±ì¸">
            <a:extLst>
              <a:ext uri="{FF2B5EF4-FFF2-40B4-BE49-F238E27FC236}">
                <a16:creationId xmlns:a16="http://schemas.microsoft.com/office/drawing/2014/main" id="{6819BEF5-BAF9-4605-AC11-2DC52F1B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718" y="5164587"/>
            <a:ext cx="2957513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2424652" y="1917523"/>
            <a:ext cx="9144000" cy="231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나눔스퀘어" panose="020B0600000101010101" pitchFamily="50" charset="-127"/>
              </a:rPr>
              <a:t>Computers are nothing more than calculators at heart. </a:t>
            </a:r>
            <a:endParaRPr lang="en-US" altLang="ko-KR" sz="1800" dirty="0" smtClean="0">
              <a:latin typeface="나눔스퀘어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사실 컴퓨터는 계산기일 뿐입니다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  <a:p>
            <a:r>
              <a:rPr lang="en-US" altLang="ko-KR" sz="1800" dirty="0" smtClean="0">
                <a:latin typeface="나눔스퀘어" panose="020B0600000101010101" pitchFamily="50" charset="-127"/>
              </a:rPr>
              <a:t>They </a:t>
            </a:r>
            <a:r>
              <a:rPr lang="en-US" altLang="ko-KR" sz="1800" dirty="0">
                <a:latin typeface="나눔스퀘어" panose="020B0600000101010101" pitchFamily="50" charset="-127"/>
              </a:rPr>
              <a:t>are very </a:t>
            </a:r>
            <a:r>
              <a:rPr lang="en-US" altLang="ko-KR" sz="1800" dirty="0" err="1">
                <a:latin typeface="나눔스퀘어" panose="020B0600000101010101" pitchFamily="50" charset="-127"/>
              </a:rPr>
              <a:t>very</a:t>
            </a:r>
            <a:r>
              <a:rPr lang="en-US" altLang="ko-KR" sz="1800" dirty="0">
                <a:latin typeface="나눔스퀘어" panose="020B0600000101010101" pitchFamily="50" charset="-127"/>
              </a:rPr>
              <a:t> fast at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doing arithmetic.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컴퓨터는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수학 연산을 매우 빠르게 합니다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r>
              <a:rPr lang="en-US" altLang="ko-KR" sz="1800" dirty="0" smtClean="0">
                <a:latin typeface="나눔스퀘어" panose="020B0600000101010101" pitchFamily="50" charset="-127"/>
              </a:rPr>
              <a:t>Even </a:t>
            </a:r>
            <a:r>
              <a:rPr lang="en-US" altLang="ko-KR" sz="1800" dirty="0">
                <a:latin typeface="나눔스퀘어" panose="020B0600000101010101" pitchFamily="50" charset="-127"/>
              </a:rPr>
              <a:t>watching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Ketchup TV </a:t>
            </a:r>
            <a:r>
              <a:rPr lang="en-US" altLang="ko-KR" sz="1800" dirty="0">
                <a:latin typeface="나눔스퀘어" panose="020B0600000101010101" pitchFamily="50" charset="-127"/>
              </a:rPr>
              <a:t>or streaming music through your computer doesn’t involve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much more </a:t>
            </a:r>
            <a:r>
              <a:rPr lang="en-US" altLang="ko-KR" sz="1800" dirty="0">
                <a:latin typeface="나눔스퀘어" panose="020B0600000101010101" pitchFamily="50" charset="-127"/>
              </a:rPr>
              <a:t>than the computer executing simple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arithmetic instructions </a:t>
            </a:r>
            <a:r>
              <a:rPr lang="en-US" altLang="ko-KR" sz="1800" dirty="0">
                <a:latin typeface="나눔스퀘어" panose="020B0600000101010101" pitchFamily="50" charset="-127"/>
              </a:rPr>
              <a:t>again and again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컴퓨터를 통해 주문형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영화를 보거나 음악을 듣는 일조차도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컴퓨터에게는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단순한 연산 명령을 반복해서 수행하는 것에 지나지 않습니다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78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61"/>
    </mc:Choice>
    <mc:Fallback>
      <p:transition spd="slow" advTm="24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3B82D-5003-4DB4-B492-0C6E31C6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Human vs Computer</a:t>
            </a:r>
            <a:br>
              <a:rPr lang="en-US" altLang="ko-KR" dirty="0" smtClean="0"/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6CBE16-0239-40C7-A5C1-1FE206DEE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792931"/>
              </p:ext>
            </p:extLst>
          </p:nvPr>
        </p:nvGraphicFramePr>
        <p:xfrm>
          <a:off x="2552698" y="5215255"/>
          <a:ext cx="8458201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162549">
                  <a:extLst>
                    <a:ext uri="{9D8B030D-6E8A-4147-A177-3AD203B41FA5}">
                      <a16:colId xmlns:a16="http://schemas.microsoft.com/office/drawing/2014/main" val="3531783078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84900061"/>
                    </a:ext>
                  </a:extLst>
                </a:gridCol>
                <a:gridCol w="1657352">
                  <a:extLst>
                    <a:ext uri="{9D8B030D-6E8A-4147-A177-3AD203B41FA5}">
                      <a16:colId xmlns:a16="http://schemas.microsoft.com/office/drawing/2014/main" val="402356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Problem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Computer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Human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322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Multiply thousands of large numbers quickly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Easy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Hard</a:t>
                      </a:r>
                      <a:endParaRPr lang="ko-KR" altLang="en-US" sz="1800" b="1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64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Find faces in a photo of a crowd of people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Hard</a:t>
                      </a:r>
                      <a:endParaRPr lang="ko-KR" altLang="en-US" sz="1800" b="1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Easy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68450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2424652" y="1917524"/>
            <a:ext cx="9144000" cy="631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Look at the following images and see if you can </a:t>
            </a:r>
            <a:r>
              <a:rPr lang="en-US" altLang="ko-KR" sz="1800" dirty="0" smtClean="0"/>
              <a:t>recognize </a:t>
            </a:r>
            <a:r>
              <a:rPr lang="en-US" altLang="ko-KR" sz="1800" dirty="0"/>
              <a:t>what they contain</a:t>
            </a:r>
            <a:r>
              <a:rPr lang="en-US" altLang="ko-KR" sz="1800" dirty="0" smtClean="0"/>
              <a:t>: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다음 사진들을 보고 각각 어떤 사진인지 생각해 보기 바랍니다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83BD3D-5E76-4585-8840-F425D9E51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405" y="2557445"/>
            <a:ext cx="5538788" cy="1776413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2424652" y="4341827"/>
            <a:ext cx="9144000" cy="630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고딕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This </a:t>
            </a:r>
            <a:r>
              <a:rPr lang="en-US" altLang="ko-KR" sz="1800" dirty="0"/>
              <a:t>kind of task isn’t easy for computers in fact it’s incredibly </a:t>
            </a:r>
            <a:r>
              <a:rPr lang="en-US" altLang="ko-KR" sz="1800" dirty="0" smtClean="0"/>
              <a:t>difficult.</a:t>
            </a:r>
          </a:p>
          <a:p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이러한 작업은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컴퓨터에게는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쉽지 않습니다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아니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사실은 매우 어렵습니다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6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91"/>
    </mc:Choice>
    <mc:Fallback>
      <p:transition spd="slow" advTm="36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 Points</a:t>
            </a:r>
            <a:br>
              <a:rPr lang="en-US" altLang="ko-KR" dirty="0" smtClean="0"/>
            </a:b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핵심 정리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</a:rPr>
              <a:t>Some tasks are easy for traditional computers, but hard for humans. For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example, multiplying </a:t>
            </a:r>
            <a:r>
              <a:rPr lang="en-US" altLang="ko-KR" sz="2000" dirty="0">
                <a:latin typeface="나눔스퀘어" panose="020B0600000101010101" pitchFamily="50" charset="-127"/>
              </a:rPr>
              <a:t>millions of pairs of numbers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컴퓨터에게는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쉽지만 인간에게는 어려운 작업이 있습니다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pPr lvl="1"/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(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예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)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수백만 개 숫자의 곱셈 연산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</a:endParaRPr>
          </a:p>
          <a:p>
            <a:r>
              <a:rPr lang="en-US" altLang="ko-KR" sz="2000" dirty="0" smtClean="0">
                <a:latin typeface="나눔스퀘어" panose="020B0600000101010101" pitchFamily="50" charset="-127"/>
              </a:rPr>
              <a:t>On </a:t>
            </a:r>
            <a:r>
              <a:rPr lang="en-US" altLang="ko-KR" sz="2000" dirty="0">
                <a:latin typeface="나눔스퀘어" panose="020B0600000101010101" pitchFamily="50" charset="-127"/>
              </a:rPr>
              <a:t>the other hand, some tasks are hard for traditional computers, but easy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for humans</a:t>
            </a:r>
            <a:r>
              <a:rPr lang="en-US" altLang="ko-KR" sz="2000" dirty="0">
                <a:latin typeface="나눔스퀘어" panose="020B0600000101010101" pitchFamily="50" charset="-127"/>
              </a:rPr>
              <a:t>. For example, 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recognizing </a:t>
            </a:r>
            <a:r>
              <a:rPr lang="en-US" altLang="ko-KR" sz="2000" dirty="0">
                <a:latin typeface="나눔스퀘어" panose="020B0600000101010101" pitchFamily="50" charset="-127"/>
              </a:rPr>
              <a:t>faces in a photo of a crowd</a:t>
            </a:r>
            <a:r>
              <a:rPr lang="en-US" altLang="ko-KR" sz="2000" dirty="0" smtClean="0">
                <a:latin typeface="나눔스퀘어" panose="020B0600000101010101" pitchFamily="50" charset="-127"/>
              </a:rPr>
              <a:t>.</a:t>
            </a:r>
          </a:p>
          <a:p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컴퓨터에게는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어렵지만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인간에게는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쉬운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작업이 있습니다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.</a:t>
            </a:r>
          </a:p>
          <a:p>
            <a:pPr lvl="1"/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(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예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)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</a:rPr>
              <a:t>사진 속에서 사람의 얼굴을 인식하는 작업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9154E3B-2790-45AB-9A85-320C4C8F03E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81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D731D-1EA8-4F0D-81B2-4CF1F6549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721"/>
            <a:ext cx="9144000" cy="216455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Chapter</a:t>
            </a:r>
            <a:r>
              <a:rPr lang="en-US" altLang="ko-KR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/>
              <a:t>A Simple Predicting Machine</a:t>
            </a:r>
            <a:br>
              <a:rPr lang="en-US" altLang="ko-KR" dirty="0"/>
            </a:b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간단한 </a:t>
            </a:r>
            <a:r>
              <a:rPr lang="ko-KR" alt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예측자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1948BD6-52A6-476A-89E1-3CAD159B2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1875" y="6213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4E3B-2790-45AB-9A85-320C4C8F03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28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5632</TotalTime>
  <Words>6778</Words>
  <Application>Microsoft Office PowerPoint</Application>
  <PresentationFormat>와이드스크린</PresentationFormat>
  <Paragraphs>760</Paragraphs>
  <Slides>50</Slides>
  <Notes>36</Notes>
  <HiddenSlides>0</HiddenSlides>
  <MMClips>34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2" baseType="lpstr">
      <vt:lpstr>ＭＳ Ｐゴシック</vt:lpstr>
      <vt:lpstr>나눔바른고딕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Cambria Math</vt:lpstr>
      <vt:lpstr>Wingdings</vt:lpstr>
      <vt:lpstr>Wingdings 3</vt:lpstr>
      <vt:lpstr>1_Office 테마</vt:lpstr>
      <vt:lpstr>Make Your Own Neural Network 신경망 첫걸음</vt:lpstr>
      <vt:lpstr>Textbook &amp; Reference</vt:lpstr>
      <vt:lpstr>PART 1 How They Work 인공 신경망의 동작 원리</vt:lpstr>
      <vt:lpstr>History of Neural Network 신경망 이론의 역사</vt:lpstr>
      <vt:lpstr>Chapter 1 How They Work 인공 신경망의 동작 원리</vt:lpstr>
      <vt:lpstr>Easy for me Hard for you 인간에게는 쉽고 기계에게는 어려운</vt:lpstr>
      <vt:lpstr>Human vs Computer 사람 vs 컴퓨터</vt:lpstr>
      <vt:lpstr>Key Points 핵심 정리</vt:lpstr>
      <vt:lpstr>Chapter 2 A Simple Predicting Machine 간단한 예측자</vt:lpstr>
      <vt:lpstr>A Simple Predicting Machine 간단한 예측자</vt:lpstr>
      <vt:lpstr>Computer Calculation 컴퓨터의 계산</vt:lpstr>
      <vt:lpstr>Simple Predictor Example 간단한 예측자 예제</vt:lpstr>
      <vt:lpstr>Simple Predictor Example 간단한 예측자 예제</vt:lpstr>
      <vt:lpstr>Simple Predictor Example 간단한 예측자 예제</vt:lpstr>
      <vt:lpstr>Simple Predictor Example 간단한 예측자 예제</vt:lpstr>
      <vt:lpstr>Simple Predictor Example 간단한 예측자 예제</vt:lpstr>
      <vt:lpstr>Simple Predictor Example 간단한 예측자 예제</vt:lpstr>
      <vt:lpstr>Key Points 핵심 정리</vt:lpstr>
      <vt:lpstr>Chapter 3 Classifying is Not Very Different from Predicting 분류는 예측과 그다지 다르지 않습니다</vt:lpstr>
      <vt:lpstr>Simple Classifying Example :  간단한 분류자 예제</vt:lpstr>
      <vt:lpstr>Simple Classifying Example 간단한 분류자 예제</vt:lpstr>
      <vt:lpstr>Simple Classifying Example 간단한 분류자 예제</vt:lpstr>
      <vt:lpstr>Chapter 4 Training A Simple Classifier 분류자 학습시키기</vt:lpstr>
      <vt:lpstr>Training A Simple Classifier 분류자 학습시키기</vt:lpstr>
      <vt:lpstr>Training A Simple Classifier 분류자 학습시키기</vt:lpstr>
      <vt:lpstr>Training A Simple Classifier 분류자 학습시키기</vt:lpstr>
      <vt:lpstr>Training A Simple Classifier 분류자 학습시키기</vt:lpstr>
      <vt:lpstr>Training A Simple Classifier 분류자 학습시키기</vt:lpstr>
      <vt:lpstr>Training A Simple Classifier 분류자 학습시키기</vt:lpstr>
      <vt:lpstr>Training A Simple Classifier 분류자 학습시키기</vt:lpstr>
      <vt:lpstr>Training A Simple Classifier 분류자 학습시키기</vt:lpstr>
      <vt:lpstr>Training A Simple Classifier 분류자 학습시키기</vt:lpstr>
      <vt:lpstr>Training A Simple Classifier 분류자 학습시키기</vt:lpstr>
      <vt:lpstr>Training A Simple Classifier 분류자 학습시키기</vt:lpstr>
      <vt:lpstr>Training A Simple Classifier 분류자 학습시키기</vt:lpstr>
      <vt:lpstr>Training A Simple Classifier 분류자 학습시키기</vt:lpstr>
      <vt:lpstr>The moderating factor L “Learning Rate” 조정 인자 L “학습률”</vt:lpstr>
      <vt:lpstr>The moderating factor L “Learning Rate” 조정 인자 L “학습률”</vt:lpstr>
      <vt:lpstr>The moderating factor L “Learning Rate” 조정 인자 L “학습률”</vt:lpstr>
      <vt:lpstr>The moderating factor L “Learning Rate” 조정 인자 L “학습률”</vt:lpstr>
      <vt:lpstr>Key Points 핵심 정리</vt:lpstr>
      <vt:lpstr>Chapter 5 Sometimes One Classifier Is Not Enough 분류자 1개로는 충분치 않을 수 있습니다</vt:lpstr>
      <vt:lpstr>Sometimes One Classifier Is Not Enough 분류자 1개로는 충분치 않을 수 있습니다</vt:lpstr>
      <vt:lpstr>Sometimes One Classifier Is Not Enough 분류자 1개로는 충분치 않을 수 있습니다</vt:lpstr>
      <vt:lpstr>Sometimes One Classifier Is Not Enough 분류자 1개로는 충분치 않을 수 있습니다</vt:lpstr>
      <vt:lpstr>Sometimes One Classifier Is Not Enough 분류자 1개로는 충분치 않을 수 있습니다</vt:lpstr>
      <vt:lpstr>Sometimes One Classifier Is Not Enough 분류자 1개로는 충분치 않을 수 있습니다</vt:lpstr>
      <vt:lpstr>Sometimes One Classifier Is Not Enough 분류자 1개로는 충분치 않을 수 있습니다</vt:lpstr>
      <vt:lpstr>Sometimes One Classifier Is Not Enough 분류자 1개로는 충분치 않을 수 있습니다</vt:lpstr>
      <vt:lpstr>Key Points 핵심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인간에게는 쉽고  기계에게는 어려운</dc:title>
  <dc:creator>송 현석</dc:creator>
  <cp:lastModifiedBy>user</cp:lastModifiedBy>
  <cp:revision>825</cp:revision>
  <dcterms:created xsi:type="dcterms:W3CDTF">2018-07-18T11:00:53Z</dcterms:created>
  <dcterms:modified xsi:type="dcterms:W3CDTF">2020-04-19T18:46:16Z</dcterms:modified>
</cp:coreProperties>
</file>